
<file path=[Content_Types].xml><?xml version="1.0" encoding="utf-8"?>
<Types xmlns="http://schemas.openxmlformats.org/package/2006/content-types">
  <Default Extension="png" ContentType="image/png"/>
  <Default Extension="wmf" ContentType="image/x-wmf"/>
  <Default Extension="m4a" ContentType="audio/mp4"/>
  <Default Extension="rels" ContentType="application/vnd.openxmlformats-package.relationships+xml"/>
  <Default Extension="xml" ContentType="application/xml"/>
  <Default Extension="tiff" ContentType="image/tif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13"/>
  </p:notesMasterIdLst>
  <p:sldIdLst>
    <p:sldId id="256" r:id="rId4"/>
    <p:sldId id="263" r:id="rId5"/>
    <p:sldId id="257" r:id="rId6"/>
    <p:sldId id="261" r:id="rId7"/>
    <p:sldId id="264" r:id="rId8"/>
    <p:sldId id="266" r:id="rId9"/>
    <p:sldId id="268" r:id="rId10"/>
    <p:sldId id="269" r:id="rId11"/>
    <p:sldId id="270"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143"/>
    <p:restoredTop sz="86024"/>
  </p:normalViewPr>
  <p:slideViewPr>
    <p:cSldViewPr snapToGrid="0" snapToObjects="1">
      <p:cViewPr varScale="1">
        <p:scale>
          <a:sx n="111" d="100"/>
          <a:sy n="111" d="100"/>
        </p:scale>
        <p:origin x="200" y="24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2"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move the slide</a:t>
            </a:r>
          </a:p>
        </p:txBody>
      </p:sp>
      <p:sp>
        <p:nvSpPr>
          <p:cNvPr id="163"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64"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65" name="PlaceHolder 4"/>
          <p:cNvSpPr>
            <a:spLocks noGrp="1"/>
          </p:cNvSpPr>
          <p:nvPr>
            <p:ph type="dt"/>
          </p:nvPr>
        </p:nvSpPr>
        <p:spPr>
          <a:xfrm>
            <a:off x="4278960" y="0"/>
            <a:ext cx="3280680" cy="534240"/>
          </a:xfrm>
          <a:prstGeom prst="rect">
            <a:avLst/>
          </a:prstGeom>
          <a:noFill/>
          <a:ln w="0">
            <a:noFill/>
          </a:ln>
        </p:spPr>
        <p:txBody>
          <a:bodyPr lIns="0" tIns="0" rIns="0" bIns="0" anchor="t">
            <a:noAutofit/>
          </a:bodyPr>
          <a:lstStyle/>
          <a:p>
            <a:pPr algn="r"/>
            <a:r>
              <a:rPr lang="en-US" sz="1400" b="0" strike="noStrike" spc="-1">
                <a:latin typeface="Times New Roman"/>
              </a:rPr>
              <a:t>&lt;date/time&gt;</a:t>
            </a:r>
          </a:p>
        </p:txBody>
      </p:sp>
      <p:sp>
        <p:nvSpPr>
          <p:cNvPr id="166" name="PlaceHolder 5"/>
          <p:cNvSpPr>
            <a:spLocks noGrp="1"/>
          </p:cNvSpPr>
          <p:nvPr>
            <p:ph type="ftr"/>
          </p:nvPr>
        </p:nvSpPr>
        <p:spPr>
          <a:xfrm>
            <a:off x="0" y="10157400"/>
            <a:ext cx="3280680" cy="534240"/>
          </a:xfrm>
          <a:prstGeom prst="rect">
            <a:avLst/>
          </a:prstGeom>
          <a:noFill/>
          <a:ln w="0">
            <a:noFill/>
          </a:ln>
        </p:spPr>
        <p:txBody>
          <a:bodyPr lIns="0" tIns="0" rIns="0" bIns="0" anchor="b">
            <a:noAutofit/>
          </a:bodyPr>
          <a:lstStyle/>
          <a:p>
            <a:r>
              <a:rPr lang="en-US" sz="1400" b="0" strike="noStrike" spc="-1">
                <a:latin typeface="Times New Roman"/>
              </a:rPr>
              <a:t>&lt;footer&gt;</a:t>
            </a:r>
          </a:p>
        </p:txBody>
      </p:sp>
      <p:sp>
        <p:nvSpPr>
          <p:cNvPr id="167" name="PlaceHolder 6"/>
          <p:cNvSpPr>
            <a:spLocks noGrp="1"/>
          </p:cNvSpPr>
          <p:nvPr>
            <p:ph type="sldNum"/>
          </p:nvPr>
        </p:nvSpPr>
        <p:spPr>
          <a:xfrm>
            <a:off x="4278960" y="10157400"/>
            <a:ext cx="3280680" cy="534240"/>
          </a:xfrm>
          <a:prstGeom prst="rect">
            <a:avLst/>
          </a:prstGeom>
          <a:noFill/>
          <a:ln w="0">
            <a:noFill/>
          </a:ln>
        </p:spPr>
        <p:txBody>
          <a:bodyPr lIns="0" tIns="0" rIns="0" bIns="0" anchor="b">
            <a:noAutofit/>
          </a:bodyPr>
          <a:lstStyle/>
          <a:p>
            <a:pPr algn="r"/>
            <a:fld id="{64C3E14B-96F9-4A8E-9220-70A82D8FB2C8}"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PlaceHolder 1"/>
          <p:cNvSpPr>
            <a:spLocks noGrp="1" noRot="1" noChangeAspect="1"/>
          </p:cNvSpPr>
          <p:nvPr>
            <p:ph type="sldImg"/>
          </p:nvPr>
        </p:nvSpPr>
        <p:spPr>
          <a:xfrm>
            <a:off x="1108075" y="812800"/>
            <a:ext cx="5343525" cy="4008438"/>
          </a:xfrm>
          <a:prstGeom prst="rect">
            <a:avLst/>
          </a:prstGeom>
          <a:ln w="0">
            <a:noFill/>
          </a:ln>
        </p:spPr>
      </p:sp>
      <p:sp>
        <p:nvSpPr>
          <p:cNvPr id="197"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lnSpc>
                <a:spcPct val="100000"/>
              </a:lnSpc>
            </a:pPr>
            <a:r>
              <a:rPr lang="en-US" sz="2000" b="0" strike="noStrike" spc="-1">
                <a:latin typeface="Arial"/>
              </a:rPr>
              <a:t>Hello and welcome to an update on our RBE550 project for Autonomous operations for last mile delivery on an urban sidewalk</a:t>
            </a:r>
          </a:p>
        </p:txBody>
      </p:sp>
      <p:sp>
        <p:nvSpPr>
          <p:cNvPr id="198" name="PlaceHolder 3"/>
          <p:cNvSpPr>
            <a:spLocks noGrp="1"/>
          </p:cNvSpPr>
          <p:nvPr>
            <p:ph type="sldNum"/>
          </p:nvPr>
        </p:nvSpPr>
        <p:spPr>
          <a:xfrm>
            <a:off x="4278960" y="10157400"/>
            <a:ext cx="3280320" cy="533880"/>
          </a:xfrm>
          <a:prstGeom prst="rect">
            <a:avLst/>
          </a:prstGeom>
          <a:noFill/>
          <a:ln w="0">
            <a:noFill/>
          </a:ln>
        </p:spPr>
        <p:txBody>
          <a:bodyPr lIns="0" tIns="0" rIns="0" bIns="0" anchor="b">
            <a:noAutofit/>
          </a:bodyPr>
          <a:lstStyle/>
          <a:p>
            <a:pPr algn="r">
              <a:lnSpc>
                <a:spcPct val="100000"/>
              </a:lnSpc>
            </a:pPr>
            <a:fld id="{031F59DB-D153-45FA-A96F-F86D329A12FF}" type="slidenum">
              <a:rPr lang="en-US" sz="1400" b="0" strike="noStrike" spc="-1">
                <a:solidFill>
                  <a:srgbClr val="000000"/>
                </a:solidFill>
                <a:latin typeface="Times New Roman"/>
                <a:ea typeface="+mn-ea"/>
              </a:rPr>
              <a:t>1</a:t>
            </a:fld>
            <a:endParaRPr lang="en-US" sz="14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PlaceHolder 1"/>
          <p:cNvSpPr>
            <a:spLocks noGrp="1" noRot="1" noChangeAspect="1"/>
          </p:cNvSpPr>
          <p:nvPr>
            <p:ph type="sldImg"/>
          </p:nvPr>
        </p:nvSpPr>
        <p:spPr>
          <a:xfrm>
            <a:off x="1108075" y="812800"/>
            <a:ext cx="5343525" cy="4008438"/>
          </a:xfrm>
          <a:prstGeom prst="rect">
            <a:avLst/>
          </a:prstGeom>
          <a:ln w="0">
            <a:noFill/>
          </a:ln>
        </p:spPr>
      </p:sp>
      <p:sp>
        <p:nvSpPr>
          <p:cNvPr id="200"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lnSpc>
                <a:spcPct val="100000"/>
              </a:lnSpc>
            </a:pPr>
            <a:r>
              <a:rPr lang="en-US" sz="2000" b="0" strike="noStrike" spc="-1" dirty="0">
                <a:latin typeface="Arial"/>
              </a:rPr>
              <a:t>AS noted in the previous proposal, we have proposed to design and simulate autonomous navigation along an urban sidewalk for last mile delivery of items like groceries.  We plan to follow sidewalk rules, staying on the sidewalk, crossing at crosswalks and not veering into the street.  We are planning for both the common static obstacles one might encounter such as dumpsters, construction cones, fire hydrants  and cardboard boxes as well as dynamic obstacles such as other delivery bots or people.</a:t>
            </a:r>
          </a:p>
        </p:txBody>
      </p:sp>
      <p:sp>
        <p:nvSpPr>
          <p:cNvPr id="201" name="PlaceHolder 3"/>
          <p:cNvSpPr>
            <a:spLocks noGrp="1"/>
          </p:cNvSpPr>
          <p:nvPr>
            <p:ph type="sldNum"/>
          </p:nvPr>
        </p:nvSpPr>
        <p:spPr>
          <a:xfrm>
            <a:off x="4278960" y="10157400"/>
            <a:ext cx="3280320" cy="533880"/>
          </a:xfrm>
          <a:prstGeom prst="rect">
            <a:avLst/>
          </a:prstGeom>
          <a:noFill/>
          <a:ln w="0">
            <a:noFill/>
          </a:ln>
        </p:spPr>
        <p:txBody>
          <a:bodyPr lIns="0" tIns="0" rIns="0" bIns="0" anchor="b">
            <a:noAutofit/>
          </a:bodyPr>
          <a:lstStyle/>
          <a:p>
            <a:pPr algn="r">
              <a:lnSpc>
                <a:spcPct val="100000"/>
              </a:lnSpc>
            </a:pPr>
            <a:fld id="{21C295C5-6295-4774-AA3C-EA48267137BC}" type="slidenum">
              <a:rPr lang="en-US" sz="1400" b="0" strike="noStrike" spc="-1">
                <a:solidFill>
                  <a:srgbClr val="000000"/>
                </a:solidFill>
                <a:latin typeface="Times New Roman"/>
                <a:ea typeface="+mn-ea"/>
              </a:rPr>
              <a:t>3</a:t>
            </a:fld>
            <a:endParaRPr lang="en-US" sz="14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PlaceHolder 1"/>
          <p:cNvSpPr>
            <a:spLocks noGrp="1" noRot="1" noChangeAspect="1"/>
          </p:cNvSpPr>
          <p:nvPr>
            <p:ph type="sldImg"/>
          </p:nvPr>
        </p:nvSpPr>
        <p:spPr>
          <a:xfrm>
            <a:off x="1108075" y="812800"/>
            <a:ext cx="5343525" cy="4008438"/>
          </a:xfrm>
          <a:prstGeom prst="rect">
            <a:avLst/>
          </a:prstGeom>
          <a:ln w="0">
            <a:noFill/>
          </a:ln>
        </p:spPr>
      </p:sp>
      <p:sp>
        <p:nvSpPr>
          <p:cNvPr id="212"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a:lnSpc>
                <a:spcPct val="100000"/>
              </a:lnSpc>
              <a:tabLst>
                <a:tab pos="0" algn="l"/>
              </a:tabLst>
            </a:pPr>
            <a:r>
              <a:rPr lang="en-US" sz="2000" b="0" strike="noStrike" spc="-1" dirty="0">
                <a:latin typeface="Arial"/>
              </a:rPr>
              <a:t>We continue to be on our planned schedule.  Because of the newness of the tools to both of us, we have spent the past 3 weeks studying both ROS and Gazebo as well as setting up the programming environment. </a:t>
            </a:r>
            <a:r>
              <a:rPr lang="en-US" sz="1200" b="0" strike="noStrike" spc="-1" dirty="0">
                <a:solidFill>
                  <a:srgbClr val="000000"/>
                </a:solidFill>
                <a:latin typeface="+mn-lt"/>
                <a:ea typeface="+mn-ea"/>
              </a:rPr>
              <a:t>During this time we also explored the use of Docker as a development tool. We began by referencing wikis maintained by the ROS organization to get our initial images configured and followed that with reading several blogs and sources attempting to find a balance of ease of approach with industry best practices.  Keith later posted a detailed document for others outlining this in the discussion forum.</a:t>
            </a:r>
            <a:endParaRPr lang="en-US" sz="1200" b="0" strike="noStrike" spc="-1" dirty="0">
              <a:latin typeface="Arial"/>
            </a:endParaRPr>
          </a:p>
          <a:p>
            <a:pPr>
              <a:lnSpc>
                <a:spcPct val="100000"/>
              </a:lnSpc>
              <a:tabLst>
                <a:tab pos="0" algn="l"/>
              </a:tabLst>
            </a:pPr>
            <a:endParaRPr lang="en-US" sz="1200" b="0" strike="noStrike" spc="-1" dirty="0">
              <a:latin typeface="Arial"/>
            </a:endParaRPr>
          </a:p>
          <a:p>
            <a:pPr>
              <a:lnSpc>
                <a:spcPct val="100000"/>
              </a:lnSpc>
              <a:tabLst>
                <a:tab pos="0" algn="l"/>
              </a:tabLst>
            </a:pPr>
            <a:r>
              <a:rPr lang="en-US" sz="1200" b="0" strike="noStrike" spc="-1" dirty="0">
                <a:solidFill>
                  <a:srgbClr val="000000"/>
                </a:solidFill>
                <a:latin typeface="+mn-lt"/>
                <a:ea typeface="+mn-ea"/>
              </a:rPr>
              <a:t>As part of the learning, Keith has also been working hard at learning the internals of the ROS Navigation Stack, URDF/XARCO modeling for Gazebo, and Gazebo world creation.</a:t>
            </a:r>
            <a:endParaRPr lang="en-US" sz="1200" b="0" strike="noStrike" spc="-1" dirty="0">
              <a:latin typeface="Arial"/>
            </a:endParaRPr>
          </a:p>
          <a:p>
            <a:pPr>
              <a:lnSpc>
                <a:spcPct val="100000"/>
              </a:lnSpc>
              <a:tabLst>
                <a:tab pos="0" algn="l"/>
              </a:tabLst>
            </a:pPr>
            <a:endParaRPr lang="en-US" sz="1200" b="0" strike="noStrike" spc="-1" dirty="0">
              <a:latin typeface="Arial"/>
            </a:endParaRPr>
          </a:p>
          <a:p>
            <a:pPr>
              <a:lnSpc>
                <a:spcPct val="100000"/>
              </a:lnSpc>
              <a:tabLst>
                <a:tab pos="0" algn="l"/>
              </a:tabLst>
            </a:pPr>
            <a:endParaRPr lang="en-US" sz="1200" b="0" strike="noStrike" spc="-1" dirty="0">
              <a:latin typeface="Arial"/>
            </a:endParaRPr>
          </a:p>
          <a:p>
            <a:pPr>
              <a:lnSpc>
                <a:spcPct val="100000"/>
              </a:lnSpc>
              <a:tabLst>
                <a:tab pos="0" algn="l"/>
              </a:tabLst>
            </a:pPr>
            <a:endParaRPr lang="en-US" sz="1200" b="0" strike="noStrike" spc="-1" dirty="0">
              <a:latin typeface="Arial"/>
            </a:endParaRPr>
          </a:p>
        </p:txBody>
      </p:sp>
      <p:sp>
        <p:nvSpPr>
          <p:cNvPr id="213" name="PlaceHolder 3"/>
          <p:cNvSpPr>
            <a:spLocks noGrp="1"/>
          </p:cNvSpPr>
          <p:nvPr>
            <p:ph type="sldNum"/>
          </p:nvPr>
        </p:nvSpPr>
        <p:spPr>
          <a:xfrm>
            <a:off x="4278960" y="10157400"/>
            <a:ext cx="3280320" cy="533880"/>
          </a:xfrm>
          <a:prstGeom prst="rect">
            <a:avLst/>
          </a:prstGeom>
          <a:noFill/>
          <a:ln w="0">
            <a:noFill/>
          </a:ln>
        </p:spPr>
        <p:txBody>
          <a:bodyPr lIns="0" tIns="0" rIns="0" bIns="0" anchor="b">
            <a:noAutofit/>
          </a:bodyPr>
          <a:lstStyle/>
          <a:p>
            <a:pPr algn="r">
              <a:lnSpc>
                <a:spcPct val="100000"/>
              </a:lnSpc>
            </a:pPr>
            <a:fld id="{9F984966-22DC-4CE6-BDAF-FA959F283E18}" type="slidenum">
              <a:rPr lang="en-US" sz="1400" b="0" strike="noStrike" spc="-1">
                <a:solidFill>
                  <a:srgbClr val="000000"/>
                </a:solidFill>
                <a:latin typeface="Times New Roman"/>
                <a:ea typeface="+mn-ea"/>
              </a:rPr>
              <a:t>4</a:t>
            </a:fld>
            <a:endParaRPr lang="en-US" sz="14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8"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9"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1"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2"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3"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4"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6"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7"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8"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9"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0"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1"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7"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9"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1"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52"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343080"/>
            <a:ext cx="8228880" cy="370764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6"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57"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58"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1"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2"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4"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5"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6"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8"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9"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2"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3"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4"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6"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7"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8"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9"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0"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1"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9"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1"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92"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457200" y="343080"/>
            <a:ext cx="8228880" cy="370764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6"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97"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98"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0"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01"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02"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4"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05"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06"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8"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09"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1"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2"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3"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4"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7"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8"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9"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20"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21"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2"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343080"/>
            <a:ext cx="8228880" cy="370764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6"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7"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8"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0"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1"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2"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4"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5"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6"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8" hidden="1"/>
          <p:cNvSpPr/>
          <p:nvPr/>
        </p:nvSpPr>
        <p:spPr>
          <a:xfrm>
            <a:off x="457200" y="1234800"/>
            <a:ext cx="8686080" cy="45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7" name="TextBox 9" hidden="1"/>
          <p:cNvSpPr/>
          <p:nvPr/>
        </p:nvSpPr>
        <p:spPr>
          <a:xfrm>
            <a:off x="5486400" y="6400800"/>
            <a:ext cx="335196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pPr>
            <a:r>
              <a:rPr lang="en-US" sz="1800" b="0" strike="noStrike" spc="-1">
                <a:solidFill>
                  <a:srgbClr val="AB192D"/>
                </a:solidFill>
                <a:latin typeface="Times New Roman"/>
                <a:ea typeface="DejaVu Sans"/>
              </a:rPr>
              <a:t>Worcester Polytechnic Institute</a:t>
            </a:r>
            <a:endParaRPr lang="en-US" sz="1800" b="0" strike="noStrike" spc="-1">
              <a:latin typeface="Arial"/>
            </a:endParaRPr>
          </a:p>
        </p:txBody>
      </p:sp>
      <p:pic>
        <p:nvPicPr>
          <p:cNvPr id="2" name="Picture 6" descr="greyWatermark-20.png"/>
          <p:cNvPicPr/>
          <p:nvPr/>
        </p:nvPicPr>
        <p:blipFill>
          <a:blip r:embed="rId14"/>
          <a:stretch/>
        </p:blipFill>
        <p:spPr>
          <a:xfrm>
            <a:off x="5185440" y="2981880"/>
            <a:ext cx="3957840" cy="3875400"/>
          </a:xfrm>
          <a:prstGeom prst="rect">
            <a:avLst/>
          </a:prstGeom>
          <a:ln w="0">
            <a:noFill/>
          </a:ln>
        </p:spPr>
      </p:pic>
      <p:pic>
        <p:nvPicPr>
          <p:cNvPr id="3" name="Picture 3"/>
          <p:cNvPicPr/>
          <p:nvPr/>
        </p:nvPicPr>
        <p:blipFill>
          <a:blip r:embed="rId15"/>
          <a:stretch/>
        </p:blipFill>
        <p:spPr>
          <a:xfrm>
            <a:off x="533520" y="990720"/>
            <a:ext cx="2742480" cy="888480"/>
          </a:xfrm>
          <a:prstGeom prst="rect">
            <a:avLst/>
          </a:prstGeom>
          <a:ln w="0">
            <a:noFill/>
          </a:ln>
        </p:spPr>
      </p:pic>
      <p:sp>
        <p:nvSpPr>
          <p:cNvPr id="4"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5" name="PlaceHolder 2"/>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Rectangle 8"/>
          <p:cNvSpPr/>
          <p:nvPr/>
        </p:nvSpPr>
        <p:spPr>
          <a:xfrm>
            <a:off x="457200" y="1234800"/>
            <a:ext cx="8686080" cy="45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43" name="TextBox 9"/>
          <p:cNvSpPr/>
          <p:nvPr/>
        </p:nvSpPr>
        <p:spPr>
          <a:xfrm>
            <a:off x="5486400" y="6400800"/>
            <a:ext cx="335196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pPr>
            <a:r>
              <a:rPr lang="en-US" sz="1800" b="0" strike="noStrike" spc="-1">
                <a:solidFill>
                  <a:srgbClr val="AB192D"/>
                </a:solidFill>
                <a:latin typeface="Times New Roman"/>
                <a:ea typeface="DejaVu Sans"/>
              </a:rPr>
              <a:t>Worcester Polytechnic Institute</a:t>
            </a:r>
            <a:endParaRPr lang="en-US" sz="1800" b="0" strike="noStrike" spc="-1">
              <a:latin typeface="Arial"/>
            </a:endParaRPr>
          </a:p>
        </p:txBody>
      </p:sp>
      <p:sp>
        <p:nvSpPr>
          <p:cNvPr id="44"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5" name="PlaceHolder 2"/>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Rectangle 8"/>
          <p:cNvSpPr/>
          <p:nvPr/>
        </p:nvSpPr>
        <p:spPr>
          <a:xfrm>
            <a:off x="457200" y="1234800"/>
            <a:ext cx="8686080" cy="45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83" name="TextBox 9"/>
          <p:cNvSpPr/>
          <p:nvPr/>
        </p:nvSpPr>
        <p:spPr>
          <a:xfrm>
            <a:off x="5486400" y="6400800"/>
            <a:ext cx="335196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pPr>
            <a:r>
              <a:rPr lang="en-US" sz="1800" b="0" strike="noStrike" spc="-1">
                <a:solidFill>
                  <a:srgbClr val="AB192D"/>
                </a:solidFill>
                <a:latin typeface="Times New Roman"/>
                <a:ea typeface="DejaVu Sans"/>
              </a:rPr>
              <a:t>Worcester Polytechnic Institute</a:t>
            </a:r>
            <a:endParaRPr lang="en-US" sz="1800" b="0" strike="noStrike" spc="-1">
              <a:latin typeface="Arial"/>
            </a:endParaRPr>
          </a:p>
        </p:txBody>
      </p:sp>
      <p:sp>
        <p:nvSpPr>
          <p:cNvPr id="84"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85" name="PlaceHolder 2"/>
          <p:cNvSpPr>
            <a:spLocks noGrp="1"/>
          </p:cNvSpPr>
          <p:nvPr>
            <p:ph type="body"/>
          </p:nvPr>
        </p:nvSpPr>
        <p:spPr>
          <a:xfrm>
            <a:off x="457200" y="1523880"/>
            <a:ext cx="8228880" cy="464760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4.tiff"/><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286000"/>
            <a:ext cx="6857280" cy="1523160"/>
          </a:xfrm>
          <a:prstGeom prst="rect">
            <a:avLst/>
          </a:prstGeom>
          <a:noFill/>
          <a:ln w="0">
            <a:noFill/>
          </a:ln>
        </p:spPr>
        <p:txBody>
          <a:bodyPr lIns="0" tIns="0" rIns="0" bIns="0" anchor="b">
            <a:noAutofit/>
          </a:bodyPr>
          <a:lstStyle/>
          <a:p>
            <a:pPr>
              <a:lnSpc>
                <a:spcPct val="100000"/>
              </a:lnSpc>
            </a:pPr>
            <a:r>
              <a:rPr lang="en-US" sz="2400" b="1" strike="noStrike" spc="-1" dirty="0">
                <a:solidFill>
                  <a:srgbClr val="262626"/>
                </a:solidFill>
                <a:latin typeface="Verdana"/>
                <a:ea typeface="Verdana"/>
              </a:rPr>
              <a:t>Autonomous Operation for Last-Mile Delivery on </a:t>
            </a:r>
            <a:r>
              <a:rPr lang="en-US" sz="2400" b="1" spc="-1" dirty="0">
                <a:solidFill>
                  <a:srgbClr val="262626"/>
                </a:solidFill>
                <a:latin typeface="Verdana"/>
                <a:ea typeface="Verdana"/>
              </a:rPr>
              <a:t>Suburban</a:t>
            </a:r>
            <a:r>
              <a:rPr lang="en-US" sz="2400" b="1" strike="noStrike" spc="-1" dirty="0">
                <a:solidFill>
                  <a:srgbClr val="262626"/>
                </a:solidFill>
                <a:latin typeface="Verdana"/>
                <a:ea typeface="Verdana"/>
              </a:rPr>
              <a:t> Sidewalk</a:t>
            </a:r>
            <a:endParaRPr lang="en-US" sz="2400" b="0" strike="noStrike" spc="-1" dirty="0">
              <a:solidFill>
                <a:srgbClr val="000000"/>
              </a:solidFill>
              <a:latin typeface="Arial"/>
            </a:endParaRPr>
          </a:p>
        </p:txBody>
      </p:sp>
      <p:sp>
        <p:nvSpPr>
          <p:cNvPr id="169" name="PlaceHolder 2"/>
          <p:cNvSpPr>
            <a:spLocks noGrp="1"/>
          </p:cNvSpPr>
          <p:nvPr>
            <p:ph type="subTitle"/>
          </p:nvPr>
        </p:nvSpPr>
        <p:spPr>
          <a:xfrm>
            <a:off x="457200" y="4041720"/>
            <a:ext cx="6857280" cy="990000"/>
          </a:xfrm>
          <a:prstGeom prst="rect">
            <a:avLst/>
          </a:prstGeom>
          <a:noFill/>
          <a:ln w="0">
            <a:noFill/>
          </a:ln>
        </p:spPr>
        <p:txBody>
          <a:bodyPr lIns="0" tIns="0" rIns="0" bIns="0" anchor="t">
            <a:normAutofit/>
          </a:bodyPr>
          <a:lstStyle/>
          <a:p>
            <a:pPr marL="228600" indent="-228600">
              <a:lnSpc>
                <a:spcPct val="95000"/>
              </a:lnSpc>
              <a:spcBef>
                <a:spcPts val="1199"/>
              </a:spcBef>
              <a:buClr>
                <a:srgbClr val="6D6D6D"/>
              </a:buClr>
              <a:buFont typeface="Arial"/>
              <a:buChar char="•"/>
              <a:tabLst>
                <a:tab pos="0" algn="l"/>
              </a:tabLst>
            </a:pPr>
            <a:r>
              <a:rPr lang="en-US" sz="2800" b="0" strike="noStrike" spc="-1">
                <a:solidFill>
                  <a:srgbClr val="6D6D6D"/>
                </a:solidFill>
                <a:latin typeface="Verdana"/>
                <a:ea typeface="Verdana"/>
              </a:rPr>
              <a:t>RBE550-Project Update</a:t>
            </a:r>
            <a:endParaRPr lang="en-US" sz="2800" b="0" strike="noStrike" spc="-1">
              <a:latin typeface="Arial"/>
            </a:endParaRPr>
          </a:p>
          <a:p>
            <a:pPr marL="228600" indent="-228600">
              <a:lnSpc>
                <a:spcPct val="95000"/>
              </a:lnSpc>
              <a:spcBef>
                <a:spcPts val="1199"/>
              </a:spcBef>
              <a:buClr>
                <a:srgbClr val="6D6D6D"/>
              </a:buClr>
              <a:buFont typeface="Arial"/>
              <a:buChar char="•"/>
              <a:tabLst>
                <a:tab pos="0" algn="l"/>
              </a:tabLst>
            </a:pPr>
            <a:r>
              <a:rPr lang="en-US" sz="2800" b="0" strike="noStrike" spc="-1">
                <a:solidFill>
                  <a:srgbClr val="6D6D6D"/>
                </a:solidFill>
                <a:latin typeface="Verdana"/>
                <a:ea typeface="Verdana"/>
              </a:rPr>
              <a:t>Keith Chester/Bob DeMont</a:t>
            </a:r>
            <a:endParaRPr lang="en-US" sz="2800" b="0" strike="noStrike" spc="-1">
              <a:latin typeface="Arial"/>
            </a:endParaRPr>
          </a:p>
        </p:txBody>
      </p:sp>
      <p:sp>
        <p:nvSpPr>
          <p:cNvPr id="170" name="PlaceHolder 3"/>
          <p:cNvSpPr>
            <a:spLocks noGrp="1"/>
          </p:cNvSpPr>
          <p:nvPr>
            <p:ph type="sldNum"/>
          </p:nvPr>
        </p:nvSpPr>
        <p:spPr>
          <a:xfrm>
            <a:off x="0" y="6387840"/>
            <a:ext cx="534600" cy="364320"/>
          </a:xfrm>
          <a:prstGeom prst="rect">
            <a:avLst/>
          </a:prstGeom>
          <a:noFill/>
          <a:ln w="0">
            <a:noFill/>
          </a:ln>
        </p:spPr>
        <p:txBody>
          <a:bodyPr lIns="90000" tIns="45000" rIns="90000" bIns="45000" anchor="ctr">
            <a:noAutofit/>
          </a:bodyPr>
          <a:lstStyle/>
          <a:p>
            <a:pPr>
              <a:lnSpc>
                <a:spcPct val="100000"/>
              </a:lnSpc>
            </a:pPr>
            <a:fld id="{D53455D8-2129-49BF-B469-708DA9306DBC}" type="slidenum">
              <a:rPr lang="en-US" sz="1200" b="0" strike="noStrike" spc="-1">
                <a:solidFill>
                  <a:srgbClr val="262626"/>
                </a:solidFill>
                <a:latin typeface="Verdana"/>
                <a:ea typeface="DejaVu Sans"/>
              </a:rPr>
              <a:t>1</a:t>
            </a:fld>
            <a:endParaRPr lang="en-US" sz="1200" b="0" strike="noStrike" spc="-1">
              <a:latin typeface="Times New Roman"/>
            </a:endParaRPr>
          </a:p>
        </p:txBody>
      </p:sp>
      <p:pic>
        <p:nvPicPr>
          <p:cNvPr id="2" name="Audio 1">
            <a:hlinkClick r:id="" action="ppaction://media"/>
            <a:extLst>
              <a:ext uri="{FF2B5EF4-FFF2-40B4-BE49-F238E27FC236}">
                <a16:creationId xmlns:a16="http://schemas.microsoft.com/office/drawing/2014/main" id="{DC6F1A25-BB73-4948-BC7A-4FA5EA5B75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717"/>
    </mc:Choice>
    <mc:Fallback xmlns="">
      <p:transition spd="slow" advTm="11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8C96A3D-3E19-6347-8D96-4C278D932D53}"/>
              </a:ext>
            </a:extLst>
          </p:cNvPr>
          <p:cNvSpPr>
            <a:spLocks noGrp="1"/>
          </p:cNvSpPr>
          <p:nvPr>
            <p:ph/>
          </p:nvPr>
        </p:nvSpPr>
        <p:spPr>
          <a:xfrm>
            <a:off x="486563" y="3695967"/>
            <a:ext cx="8229240" cy="2597829"/>
          </a:xfrm>
        </p:spPr>
        <p:txBody>
          <a:bodyPr>
            <a:normAutofit fontScale="85000" lnSpcReduction="10000"/>
          </a:bodyPr>
          <a:lstStyle/>
          <a:p>
            <a:pPr marL="502920">
              <a:lnSpc>
                <a:spcPct val="110000"/>
              </a:lnSpc>
              <a:spcBef>
                <a:spcPts val="1600"/>
              </a:spcBef>
              <a:spcAft>
                <a:spcPts val="500"/>
              </a:spcAft>
            </a:pPr>
            <a:r>
              <a:rPr lang="en-US" sz="2400" dirty="0"/>
              <a:t>With the extensive learning in </a:t>
            </a:r>
            <a:r>
              <a:rPr lang="en-US" sz="2400" dirty="0" err="1"/>
              <a:t>Pygame</a:t>
            </a:r>
            <a:r>
              <a:rPr lang="en-US" sz="2400" dirty="0"/>
              <a:t> for the </a:t>
            </a:r>
            <a:r>
              <a:rPr lang="en-US" sz="2400" dirty="0" err="1"/>
              <a:t>homeworks</a:t>
            </a:r>
            <a:r>
              <a:rPr lang="en-US" sz="2400" dirty="0"/>
              <a:t> and relatively little time left for learning ROS/Gazebo, we changed tools.</a:t>
            </a:r>
          </a:p>
          <a:p>
            <a:pPr marL="502920">
              <a:lnSpc>
                <a:spcPct val="110000"/>
              </a:lnSpc>
              <a:spcBef>
                <a:spcPts val="1600"/>
              </a:spcBef>
              <a:spcAft>
                <a:spcPts val="500"/>
              </a:spcAft>
            </a:pPr>
            <a:endParaRPr lang="en-US" sz="2400" dirty="0"/>
          </a:p>
          <a:p>
            <a:pPr marL="502920">
              <a:lnSpc>
                <a:spcPct val="110000"/>
              </a:lnSpc>
              <a:spcBef>
                <a:spcPts val="1600"/>
              </a:spcBef>
              <a:spcAft>
                <a:spcPts val="500"/>
              </a:spcAft>
            </a:pPr>
            <a:endParaRPr lang="en-US" sz="2400" dirty="0"/>
          </a:p>
          <a:p>
            <a:pPr marL="502920">
              <a:lnSpc>
                <a:spcPct val="110000"/>
              </a:lnSpc>
              <a:spcBef>
                <a:spcPts val="1600"/>
              </a:spcBef>
              <a:spcAft>
                <a:spcPts val="500"/>
              </a:spcAft>
            </a:pPr>
            <a:r>
              <a:rPr lang="en-US" sz="2400" dirty="0"/>
              <a:t>ROS/Gazebo out, </a:t>
            </a:r>
            <a:r>
              <a:rPr lang="en-US" sz="2400" dirty="0" err="1"/>
              <a:t>Pygame</a:t>
            </a:r>
            <a:r>
              <a:rPr lang="en-US" sz="2400" dirty="0"/>
              <a:t> in.</a:t>
            </a:r>
          </a:p>
        </p:txBody>
      </p:sp>
      <p:sp>
        <p:nvSpPr>
          <p:cNvPr id="2" name="Title 1">
            <a:extLst>
              <a:ext uri="{FF2B5EF4-FFF2-40B4-BE49-F238E27FC236}">
                <a16:creationId xmlns:a16="http://schemas.microsoft.com/office/drawing/2014/main" id="{2F657658-E62B-0B41-A408-0A306426B0F5}"/>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A Couple of Changes</a:t>
            </a:r>
          </a:p>
        </p:txBody>
      </p:sp>
      <p:sp>
        <p:nvSpPr>
          <p:cNvPr id="5" name="TextBox 4">
            <a:extLst>
              <a:ext uri="{FF2B5EF4-FFF2-40B4-BE49-F238E27FC236}">
                <a16:creationId xmlns:a16="http://schemas.microsoft.com/office/drawing/2014/main" id="{758787C4-2209-5F44-B766-39AE76E9DF49}"/>
              </a:ext>
            </a:extLst>
          </p:cNvPr>
          <p:cNvSpPr txBox="1"/>
          <p:nvPr/>
        </p:nvSpPr>
        <p:spPr>
          <a:xfrm>
            <a:off x="1945532" y="1556426"/>
            <a:ext cx="5311302" cy="1415772"/>
          </a:xfrm>
          <a:prstGeom prst="rect">
            <a:avLst/>
          </a:prstGeom>
          <a:noFill/>
        </p:spPr>
        <p:txBody>
          <a:bodyPr wrap="square" rtlCol="0">
            <a:spAutoFit/>
          </a:bodyPr>
          <a:lstStyle/>
          <a:p>
            <a:r>
              <a:rPr lang="en-US" b="1" dirty="0"/>
              <a:t>“No plan of operations extends with any certainty beyond the first encounter with the main enemy forces.”</a:t>
            </a:r>
          </a:p>
          <a:p>
            <a:endParaRPr lang="en-US" b="1" dirty="0"/>
          </a:p>
          <a:p>
            <a:r>
              <a:rPr lang="en-US" sz="1400" b="1" dirty="0"/>
              <a:t>-</a:t>
            </a:r>
            <a:r>
              <a:rPr lang="en-US" sz="1400" dirty="0"/>
              <a:t>Prussian Field Marshal Helmuth von Moltke the Elder, 1871</a:t>
            </a:r>
          </a:p>
        </p:txBody>
      </p:sp>
      <p:pic>
        <p:nvPicPr>
          <p:cNvPr id="6" name="Picture 5">
            <a:extLst>
              <a:ext uri="{FF2B5EF4-FFF2-40B4-BE49-F238E27FC236}">
                <a16:creationId xmlns:a16="http://schemas.microsoft.com/office/drawing/2014/main" id="{5CD2AA80-364B-EC49-A7D7-0CD3B8EC99AF}"/>
              </a:ext>
            </a:extLst>
          </p:cNvPr>
          <p:cNvPicPr>
            <a:picLocks noChangeAspect="1"/>
          </p:cNvPicPr>
          <p:nvPr/>
        </p:nvPicPr>
        <p:blipFill>
          <a:blip r:embed="rId2"/>
          <a:stretch>
            <a:fillRect/>
          </a:stretch>
        </p:blipFill>
        <p:spPr>
          <a:xfrm>
            <a:off x="6039931" y="4771144"/>
            <a:ext cx="2433806" cy="720061"/>
          </a:xfrm>
          <a:prstGeom prst="rect">
            <a:avLst/>
          </a:prstGeom>
        </p:spPr>
      </p:pic>
      <p:pic>
        <p:nvPicPr>
          <p:cNvPr id="7" name="Picture 5">
            <a:extLst>
              <a:ext uri="{FF2B5EF4-FFF2-40B4-BE49-F238E27FC236}">
                <a16:creationId xmlns:a16="http://schemas.microsoft.com/office/drawing/2014/main" id="{A4191EBE-A0DC-5946-82FF-75B9C860F73E}"/>
              </a:ext>
            </a:extLst>
          </p:cNvPr>
          <p:cNvPicPr/>
          <p:nvPr/>
        </p:nvPicPr>
        <p:blipFill rotWithShape="1">
          <a:blip r:embed="rId3"/>
          <a:srcRect l="21310" t="21357" r="23033" b="21069"/>
          <a:stretch/>
        </p:blipFill>
        <p:spPr>
          <a:xfrm>
            <a:off x="2815785" y="4333400"/>
            <a:ext cx="1079770" cy="1322962"/>
          </a:xfrm>
          <a:prstGeom prst="rect">
            <a:avLst/>
          </a:prstGeom>
          <a:ln w="0">
            <a:noFill/>
          </a:ln>
        </p:spPr>
      </p:pic>
      <p:pic>
        <p:nvPicPr>
          <p:cNvPr id="8" name="Picture 106">
            <a:extLst>
              <a:ext uri="{FF2B5EF4-FFF2-40B4-BE49-F238E27FC236}">
                <a16:creationId xmlns:a16="http://schemas.microsoft.com/office/drawing/2014/main" id="{5AD45574-10EB-304A-9187-BAC138B87216}"/>
              </a:ext>
            </a:extLst>
          </p:cNvPr>
          <p:cNvPicPr/>
          <p:nvPr/>
        </p:nvPicPr>
        <p:blipFill>
          <a:blip r:embed="rId4"/>
          <a:stretch/>
        </p:blipFill>
        <p:spPr>
          <a:xfrm>
            <a:off x="1704856" y="4907619"/>
            <a:ext cx="952120" cy="447112"/>
          </a:xfrm>
          <a:prstGeom prst="rect">
            <a:avLst/>
          </a:prstGeom>
          <a:ln w="0">
            <a:noFill/>
          </a:ln>
        </p:spPr>
      </p:pic>
      <p:sp>
        <p:nvSpPr>
          <p:cNvPr id="9" name="Right Arrow 8">
            <a:extLst>
              <a:ext uri="{FF2B5EF4-FFF2-40B4-BE49-F238E27FC236}">
                <a16:creationId xmlns:a16="http://schemas.microsoft.com/office/drawing/2014/main" id="{DED3BA98-E0B5-B240-B6CA-448B85E6547C}"/>
              </a:ext>
            </a:extLst>
          </p:cNvPr>
          <p:cNvSpPr/>
          <p:nvPr/>
        </p:nvSpPr>
        <p:spPr>
          <a:xfrm rot="489210">
            <a:off x="4185589" y="4629315"/>
            <a:ext cx="1544941" cy="677758"/>
          </a:xfrm>
          <a:custGeom>
            <a:avLst/>
            <a:gdLst>
              <a:gd name="connsiteX0" fmla="*/ 0 w 1128769"/>
              <a:gd name="connsiteY0" fmla="*/ 144767 h 579068"/>
              <a:gd name="connsiteX1" fmla="*/ 839235 w 1128769"/>
              <a:gd name="connsiteY1" fmla="*/ 144767 h 579068"/>
              <a:gd name="connsiteX2" fmla="*/ 839235 w 1128769"/>
              <a:gd name="connsiteY2" fmla="*/ 0 h 579068"/>
              <a:gd name="connsiteX3" fmla="*/ 1128769 w 1128769"/>
              <a:gd name="connsiteY3" fmla="*/ 289534 h 579068"/>
              <a:gd name="connsiteX4" fmla="*/ 839235 w 1128769"/>
              <a:gd name="connsiteY4" fmla="*/ 579068 h 579068"/>
              <a:gd name="connsiteX5" fmla="*/ 839235 w 1128769"/>
              <a:gd name="connsiteY5" fmla="*/ 434301 h 579068"/>
              <a:gd name="connsiteX6" fmla="*/ 0 w 1128769"/>
              <a:gd name="connsiteY6" fmla="*/ 434301 h 579068"/>
              <a:gd name="connsiteX7" fmla="*/ 0 w 1128769"/>
              <a:gd name="connsiteY7" fmla="*/ 144767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239933 w 1368702"/>
              <a:gd name="connsiteY6" fmla="*/ 434301 h 579068"/>
              <a:gd name="connsiteX7" fmla="*/ 0 w 1368702"/>
              <a:gd name="connsiteY7" fmla="*/ 330376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866912 w 1368702"/>
              <a:gd name="connsiteY6" fmla="*/ 319909 h 579068"/>
              <a:gd name="connsiteX7" fmla="*/ 0 w 1368702"/>
              <a:gd name="connsiteY7" fmla="*/ 330376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866912 w 1368702"/>
              <a:gd name="connsiteY6" fmla="*/ 319909 h 579068"/>
              <a:gd name="connsiteX7" fmla="*/ 0 w 1368702"/>
              <a:gd name="connsiteY7" fmla="*/ 330376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768307 w 1368702"/>
              <a:gd name="connsiteY6" fmla="*/ 409080 h 579068"/>
              <a:gd name="connsiteX7" fmla="*/ 0 w 1368702"/>
              <a:gd name="connsiteY7" fmla="*/ 330376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768307 w 1368702"/>
              <a:gd name="connsiteY6" fmla="*/ 409080 h 579068"/>
              <a:gd name="connsiteX7" fmla="*/ 0 w 1368702"/>
              <a:gd name="connsiteY7" fmla="*/ 330376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768307 w 1368702"/>
              <a:gd name="connsiteY6" fmla="*/ 409080 h 579068"/>
              <a:gd name="connsiteX7" fmla="*/ 0 w 1368702"/>
              <a:gd name="connsiteY7" fmla="*/ 330376 h 579068"/>
              <a:gd name="connsiteX0" fmla="*/ 0 w 1368702"/>
              <a:gd name="connsiteY0" fmla="*/ 330376 h 579068"/>
              <a:gd name="connsiteX1" fmla="*/ 633373 w 1368702"/>
              <a:gd name="connsiteY1" fmla="*/ 224110 h 579068"/>
              <a:gd name="connsiteX2" fmla="*/ 1079168 w 1368702"/>
              <a:gd name="connsiteY2" fmla="*/ 144767 h 579068"/>
              <a:gd name="connsiteX3" fmla="*/ 1079168 w 1368702"/>
              <a:gd name="connsiteY3" fmla="*/ 0 h 579068"/>
              <a:gd name="connsiteX4" fmla="*/ 1368702 w 1368702"/>
              <a:gd name="connsiteY4" fmla="*/ 289534 h 579068"/>
              <a:gd name="connsiteX5" fmla="*/ 1079168 w 1368702"/>
              <a:gd name="connsiteY5" fmla="*/ 579068 h 579068"/>
              <a:gd name="connsiteX6" fmla="*/ 1079168 w 1368702"/>
              <a:gd name="connsiteY6" fmla="*/ 434301 h 579068"/>
              <a:gd name="connsiteX7" fmla="*/ 768307 w 1368702"/>
              <a:gd name="connsiteY7" fmla="*/ 409080 h 579068"/>
              <a:gd name="connsiteX8" fmla="*/ 0 w 1368702"/>
              <a:gd name="connsiteY8" fmla="*/ 330376 h 579068"/>
              <a:gd name="connsiteX0" fmla="*/ 913 w 1369615"/>
              <a:gd name="connsiteY0" fmla="*/ 330376 h 579068"/>
              <a:gd name="connsiteX1" fmla="*/ 634286 w 1369615"/>
              <a:gd name="connsiteY1" fmla="*/ 224110 h 579068"/>
              <a:gd name="connsiteX2" fmla="*/ 1080081 w 1369615"/>
              <a:gd name="connsiteY2" fmla="*/ 144767 h 579068"/>
              <a:gd name="connsiteX3" fmla="*/ 1080081 w 1369615"/>
              <a:gd name="connsiteY3" fmla="*/ 0 h 579068"/>
              <a:gd name="connsiteX4" fmla="*/ 1369615 w 1369615"/>
              <a:gd name="connsiteY4" fmla="*/ 289534 h 579068"/>
              <a:gd name="connsiteX5" fmla="*/ 1080081 w 1369615"/>
              <a:gd name="connsiteY5" fmla="*/ 579068 h 579068"/>
              <a:gd name="connsiteX6" fmla="*/ 1080081 w 1369615"/>
              <a:gd name="connsiteY6" fmla="*/ 434301 h 579068"/>
              <a:gd name="connsiteX7" fmla="*/ 769220 w 1369615"/>
              <a:gd name="connsiteY7" fmla="*/ 409080 h 579068"/>
              <a:gd name="connsiteX8" fmla="*/ 500224 w 1369615"/>
              <a:gd name="connsiteY8" fmla="*/ 363269 h 579068"/>
              <a:gd name="connsiteX9" fmla="*/ 913 w 1369615"/>
              <a:gd name="connsiteY9" fmla="*/ 330376 h 579068"/>
              <a:gd name="connsiteX0" fmla="*/ 913 w 1369615"/>
              <a:gd name="connsiteY0" fmla="*/ 330376 h 579068"/>
              <a:gd name="connsiteX1" fmla="*/ 590879 w 1369615"/>
              <a:gd name="connsiteY1" fmla="*/ 151334 h 579068"/>
              <a:gd name="connsiteX2" fmla="*/ 1080081 w 1369615"/>
              <a:gd name="connsiteY2" fmla="*/ 144767 h 579068"/>
              <a:gd name="connsiteX3" fmla="*/ 1080081 w 1369615"/>
              <a:gd name="connsiteY3" fmla="*/ 0 h 579068"/>
              <a:gd name="connsiteX4" fmla="*/ 1369615 w 1369615"/>
              <a:gd name="connsiteY4" fmla="*/ 289534 h 579068"/>
              <a:gd name="connsiteX5" fmla="*/ 1080081 w 1369615"/>
              <a:gd name="connsiteY5" fmla="*/ 579068 h 579068"/>
              <a:gd name="connsiteX6" fmla="*/ 1080081 w 1369615"/>
              <a:gd name="connsiteY6" fmla="*/ 434301 h 579068"/>
              <a:gd name="connsiteX7" fmla="*/ 769220 w 1369615"/>
              <a:gd name="connsiteY7" fmla="*/ 409080 h 579068"/>
              <a:gd name="connsiteX8" fmla="*/ 500224 w 1369615"/>
              <a:gd name="connsiteY8" fmla="*/ 363269 h 579068"/>
              <a:gd name="connsiteX9" fmla="*/ 913 w 1369615"/>
              <a:gd name="connsiteY9" fmla="*/ 330376 h 579068"/>
              <a:gd name="connsiteX0" fmla="*/ 913 w 1369615"/>
              <a:gd name="connsiteY0" fmla="*/ 330376 h 579068"/>
              <a:gd name="connsiteX1" fmla="*/ 590879 w 1369615"/>
              <a:gd name="connsiteY1" fmla="*/ 151334 h 579068"/>
              <a:gd name="connsiteX2" fmla="*/ 1080081 w 1369615"/>
              <a:gd name="connsiteY2" fmla="*/ 144767 h 579068"/>
              <a:gd name="connsiteX3" fmla="*/ 1080081 w 1369615"/>
              <a:gd name="connsiteY3" fmla="*/ 0 h 579068"/>
              <a:gd name="connsiteX4" fmla="*/ 1369615 w 1369615"/>
              <a:gd name="connsiteY4" fmla="*/ 289534 h 579068"/>
              <a:gd name="connsiteX5" fmla="*/ 1080081 w 1369615"/>
              <a:gd name="connsiteY5" fmla="*/ 579068 h 579068"/>
              <a:gd name="connsiteX6" fmla="*/ 1080081 w 1369615"/>
              <a:gd name="connsiteY6" fmla="*/ 434301 h 579068"/>
              <a:gd name="connsiteX7" fmla="*/ 769220 w 1369615"/>
              <a:gd name="connsiteY7" fmla="*/ 409080 h 579068"/>
              <a:gd name="connsiteX8" fmla="*/ 500224 w 1369615"/>
              <a:gd name="connsiteY8" fmla="*/ 363269 h 579068"/>
              <a:gd name="connsiteX9" fmla="*/ 913 w 1369615"/>
              <a:gd name="connsiteY9" fmla="*/ 330376 h 579068"/>
              <a:gd name="connsiteX0" fmla="*/ 100380 w 1469082"/>
              <a:gd name="connsiteY0" fmla="*/ 330376 h 627946"/>
              <a:gd name="connsiteX1" fmla="*/ 690346 w 1469082"/>
              <a:gd name="connsiteY1" fmla="*/ 151334 h 627946"/>
              <a:gd name="connsiteX2" fmla="*/ 1179548 w 1469082"/>
              <a:gd name="connsiteY2" fmla="*/ 144767 h 627946"/>
              <a:gd name="connsiteX3" fmla="*/ 1179548 w 1469082"/>
              <a:gd name="connsiteY3" fmla="*/ 0 h 627946"/>
              <a:gd name="connsiteX4" fmla="*/ 1469082 w 1469082"/>
              <a:gd name="connsiteY4" fmla="*/ 289534 h 627946"/>
              <a:gd name="connsiteX5" fmla="*/ 1179548 w 1469082"/>
              <a:gd name="connsiteY5" fmla="*/ 579068 h 627946"/>
              <a:gd name="connsiteX6" fmla="*/ 1179548 w 1469082"/>
              <a:gd name="connsiteY6" fmla="*/ 434301 h 627946"/>
              <a:gd name="connsiteX7" fmla="*/ 868687 w 1469082"/>
              <a:gd name="connsiteY7" fmla="*/ 409080 h 627946"/>
              <a:gd name="connsiteX8" fmla="*/ 49900 w 1469082"/>
              <a:gd name="connsiteY8" fmla="*/ 627434 h 627946"/>
              <a:gd name="connsiteX9" fmla="*/ 100380 w 1469082"/>
              <a:gd name="connsiteY9" fmla="*/ 330376 h 627946"/>
              <a:gd name="connsiteX0" fmla="*/ 100380 w 1469082"/>
              <a:gd name="connsiteY0" fmla="*/ 330376 h 627797"/>
              <a:gd name="connsiteX1" fmla="*/ 690346 w 1469082"/>
              <a:gd name="connsiteY1" fmla="*/ 151334 h 627797"/>
              <a:gd name="connsiteX2" fmla="*/ 1179548 w 1469082"/>
              <a:gd name="connsiteY2" fmla="*/ 144767 h 627797"/>
              <a:gd name="connsiteX3" fmla="*/ 1179548 w 1469082"/>
              <a:gd name="connsiteY3" fmla="*/ 0 h 627797"/>
              <a:gd name="connsiteX4" fmla="*/ 1469082 w 1469082"/>
              <a:gd name="connsiteY4" fmla="*/ 289534 h 627797"/>
              <a:gd name="connsiteX5" fmla="*/ 1179548 w 1469082"/>
              <a:gd name="connsiteY5" fmla="*/ 579068 h 627797"/>
              <a:gd name="connsiteX6" fmla="*/ 1179548 w 1469082"/>
              <a:gd name="connsiteY6" fmla="*/ 434301 h 627797"/>
              <a:gd name="connsiteX7" fmla="*/ 868687 w 1469082"/>
              <a:gd name="connsiteY7" fmla="*/ 409080 h 627797"/>
              <a:gd name="connsiteX8" fmla="*/ 49900 w 1469082"/>
              <a:gd name="connsiteY8" fmla="*/ 627434 h 627797"/>
              <a:gd name="connsiteX9" fmla="*/ 100380 w 1469082"/>
              <a:gd name="connsiteY9" fmla="*/ 330376 h 627797"/>
              <a:gd name="connsiteX0" fmla="*/ 100380 w 1469082"/>
              <a:gd name="connsiteY0" fmla="*/ 330376 h 627434"/>
              <a:gd name="connsiteX1" fmla="*/ 690346 w 1469082"/>
              <a:gd name="connsiteY1" fmla="*/ 151334 h 627434"/>
              <a:gd name="connsiteX2" fmla="*/ 1179548 w 1469082"/>
              <a:gd name="connsiteY2" fmla="*/ 144767 h 627434"/>
              <a:gd name="connsiteX3" fmla="*/ 1179548 w 1469082"/>
              <a:gd name="connsiteY3" fmla="*/ 0 h 627434"/>
              <a:gd name="connsiteX4" fmla="*/ 1469082 w 1469082"/>
              <a:gd name="connsiteY4" fmla="*/ 289534 h 627434"/>
              <a:gd name="connsiteX5" fmla="*/ 1179548 w 1469082"/>
              <a:gd name="connsiteY5" fmla="*/ 579068 h 627434"/>
              <a:gd name="connsiteX6" fmla="*/ 1179548 w 1469082"/>
              <a:gd name="connsiteY6" fmla="*/ 434301 h 627434"/>
              <a:gd name="connsiteX7" fmla="*/ 868687 w 1469082"/>
              <a:gd name="connsiteY7" fmla="*/ 409080 h 627434"/>
              <a:gd name="connsiteX8" fmla="*/ 49900 w 1469082"/>
              <a:gd name="connsiteY8" fmla="*/ 627434 h 627434"/>
              <a:gd name="connsiteX9" fmla="*/ 100380 w 1469082"/>
              <a:gd name="connsiteY9" fmla="*/ 330376 h 627434"/>
              <a:gd name="connsiteX0" fmla="*/ 100380 w 1469082"/>
              <a:gd name="connsiteY0" fmla="*/ 330376 h 627434"/>
              <a:gd name="connsiteX1" fmla="*/ 690346 w 1469082"/>
              <a:gd name="connsiteY1" fmla="*/ 151334 h 627434"/>
              <a:gd name="connsiteX2" fmla="*/ 1179548 w 1469082"/>
              <a:gd name="connsiteY2" fmla="*/ 144767 h 627434"/>
              <a:gd name="connsiteX3" fmla="*/ 1179548 w 1469082"/>
              <a:gd name="connsiteY3" fmla="*/ 0 h 627434"/>
              <a:gd name="connsiteX4" fmla="*/ 1469082 w 1469082"/>
              <a:gd name="connsiteY4" fmla="*/ 289534 h 627434"/>
              <a:gd name="connsiteX5" fmla="*/ 1179548 w 1469082"/>
              <a:gd name="connsiteY5" fmla="*/ 579068 h 627434"/>
              <a:gd name="connsiteX6" fmla="*/ 1179548 w 1469082"/>
              <a:gd name="connsiteY6" fmla="*/ 434301 h 627434"/>
              <a:gd name="connsiteX7" fmla="*/ 868687 w 1469082"/>
              <a:gd name="connsiteY7" fmla="*/ 409080 h 627434"/>
              <a:gd name="connsiteX8" fmla="*/ 49900 w 1469082"/>
              <a:gd name="connsiteY8" fmla="*/ 627434 h 627434"/>
              <a:gd name="connsiteX9" fmla="*/ 100380 w 1469082"/>
              <a:gd name="connsiteY9" fmla="*/ 330376 h 627434"/>
              <a:gd name="connsiteX0" fmla="*/ 100380 w 1469082"/>
              <a:gd name="connsiteY0" fmla="*/ 330376 h 627434"/>
              <a:gd name="connsiteX1" fmla="*/ 690346 w 1469082"/>
              <a:gd name="connsiteY1" fmla="*/ 151334 h 627434"/>
              <a:gd name="connsiteX2" fmla="*/ 1179548 w 1469082"/>
              <a:gd name="connsiteY2" fmla="*/ 144767 h 627434"/>
              <a:gd name="connsiteX3" fmla="*/ 1179548 w 1469082"/>
              <a:gd name="connsiteY3" fmla="*/ 0 h 627434"/>
              <a:gd name="connsiteX4" fmla="*/ 1469082 w 1469082"/>
              <a:gd name="connsiteY4" fmla="*/ 289534 h 627434"/>
              <a:gd name="connsiteX5" fmla="*/ 1179548 w 1469082"/>
              <a:gd name="connsiteY5" fmla="*/ 579068 h 627434"/>
              <a:gd name="connsiteX6" fmla="*/ 1179548 w 1469082"/>
              <a:gd name="connsiteY6" fmla="*/ 434301 h 627434"/>
              <a:gd name="connsiteX7" fmla="*/ 868687 w 1469082"/>
              <a:gd name="connsiteY7" fmla="*/ 409080 h 627434"/>
              <a:gd name="connsiteX8" fmla="*/ 49900 w 1469082"/>
              <a:gd name="connsiteY8" fmla="*/ 627434 h 627434"/>
              <a:gd name="connsiteX9" fmla="*/ 100380 w 1469082"/>
              <a:gd name="connsiteY9" fmla="*/ 330376 h 627434"/>
              <a:gd name="connsiteX0" fmla="*/ 133127 w 1462313"/>
              <a:gd name="connsiteY0" fmla="*/ 337544 h 627434"/>
              <a:gd name="connsiteX1" fmla="*/ 683577 w 1462313"/>
              <a:gd name="connsiteY1" fmla="*/ 151334 h 627434"/>
              <a:gd name="connsiteX2" fmla="*/ 1172779 w 1462313"/>
              <a:gd name="connsiteY2" fmla="*/ 144767 h 627434"/>
              <a:gd name="connsiteX3" fmla="*/ 1172779 w 1462313"/>
              <a:gd name="connsiteY3" fmla="*/ 0 h 627434"/>
              <a:gd name="connsiteX4" fmla="*/ 1462313 w 1462313"/>
              <a:gd name="connsiteY4" fmla="*/ 289534 h 627434"/>
              <a:gd name="connsiteX5" fmla="*/ 1172779 w 1462313"/>
              <a:gd name="connsiteY5" fmla="*/ 579068 h 627434"/>
              <a:gd name="connsiteX6" fmla="*/ 1172779 w 1462313"/>
              <a:gd name="connsiteY6" fmla="*/ 434301 h 627434"/>
              <a:gd name="connsiteX7" fmla="*/ 861918 w 1462313"/>
              <a:gd name="connsiteY7" fmla="*/ 409080 h 627434"/>
              <a:gd name="connsiteX8" fmla="*/ 43131 w 1462313"/>
              <a:gd name="connsiteY8" fmla="*/ 627434 h 627434"/>
              <a:gd name="connsiteX9" fmla="*/ 133127 w 1462313"/>
              <a:gd name="connsiteY9" fmla="*/ 337544 h 627434"/>
              <a:gd name="connsiteX0" fmla="*/ 206133 w 1535319"/>
              <a:gd name="connsiteY0" fmla="*/ 337544 h 677758"/>
              <a:gd name="connsiteX1" fmla="*/ 756583 w 1535319"/>
              <a:gd name="connsiteY1" fmla="*/ 151334 h 677758"/>
              <a:gd name="connsiteX2" fmla="*/ 1245785 w 1535319"/>
              <a:gd name="connsiteY2" fmla="*/ 144767 h 677758"/>
              <a:gd name="connsiteX3" fmla="*/ 1245785 w 1535319"/>
              <a:gd name="connsiteY3" fmla="*/ 0 h 677758"/>
              <a:gd name="connsiteX4" fmla="*/ 1535319 w 1535319"/>
              <a:gd name="connsiteY4" fmla="*/ 289534 h 677758"/>
              <a:gd name="connsiteX5" fmla="*/ 1245785 w 1535319"/>
              <a:gd name="connsiteY5" fmla="*/ 579068 h 677758"/>
              <a:gd name="connsiteX6" fmla="*/ 1245785 w 1535319"/>
              <a:gd name="connsiteY6" fmla="*/ 434301 h 677758"/>
              <a:gd name="connsiteX7" fmla="*/ 934924 w 1535319"/>
              <a:gd name="connsiteY7" fmla="*/ 409080 h 677758"/>
              <a:gd name="connsiteX8" fmla="*/ 33539 w 1535319"/>
              <a:gd name="connsiteY8" fmla="*/ 677758 h 677758"/>
              <a:gd name="connsiteX9" fmla="*/ 206133 w 1535319"/>
              <a:gd name="connsiteY9" fmla="*/ 337544 h 677758"/>
              <a:gd name="connsiteX0" fmla="*/ 215755 w 1544941"/>
              <a:gd name="connsiteY0" fmla="*/ 337544 h 677758"/>
              <a:gd name="connsiteX1" fmla="*/ 766205 w 1544941"/>
              <a:gd name="connsiteY1" fmla="*/ 151334 h 677758"/>
              <a:gd name="connsiteX2" fmla="*/ 1255407 w 1544941"/>
              <a:gd name="connsiteY2" fmla="*/ 144767 h 677758"/>
              <a:gd name="connsiteX3" fmla="*/ 1255407 w 1544941"/>
              <a:gd name="connsiteY3" fmla="*/ 0 h 677758"/>
              <a:gd name="connsiteX4" fmla="*/ 1544941 w 1544941"/>
              <a:gd name="connsiteY4" fmla="*/ 289534 h 677758"/>
              <a:gd name="connsiteX5" fmla="*/ 1255407 w 1544941"/>
              <a:gd name="connsiteY5" fmla="*/ 579068 h 677758"/>
              <a:gd name="connsiteX6" fmla="*/ 1255407 w 1544941"/>
              <a:gd name="connsiteY6" fmla="*/ 434301 h 677758"/>
              <a:gd name="connsiteX7" fmla="*/ 944546 w 1544941"/>
              <a:gd name="connsiteY7" fmla="*/ 409080 h 677758"/>
              <a:gd name="connsiteX8" fmla="*/ 43161 w 1544941"/>
              <a:gd name="connsiteY8" fmla="*/ 677758 h 677758"/>
              <a:gd name="connsiteX9" fmla="*/ 215755 w 1544941"/>
              <a:gd name="connsiteY9" fmla="*/ 337544 h 67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4941" h="677758">
                <a:moveTo>
                  <a:pt x="215755" y="337544"/>
                </a:moveTo>
                <a:cubicBezTo>
                  <a:pt x="461029" y="187014"/>
                  <a:pt x="529749" y="177918"/>
                  <a:pt x="766205" y="151334"/>
                </a:cubicBezTo>
                <a:cubicBezTo>
                  <a:pt x="1028563" y="140015"/>
                  <a:pt x="1092340" y="146956"/>
                  <a:pt x="1255407" y="144767"/>
                </a:cubicBezTo>
                <a:lnTo>
                  <a:pt x="1255407" y="0"/>
                </a:lnTo>
                <a:lnTo>
                  <a:pt x="1544941" y="289534"/>
                </a:lnTo>
                <a:lnTo>
                  <a:pt x="1255407" y="579068"/>
                </a:lnTo>
                <a:lnTo>
                  <a:pt x="1255407" y="434301"/>
                </a:lnTo>
                <a:lnTo>
                  <a:pt x="944546" y="409080"/>
                </a:lnTo>
                <a:cubicBezTo>
                  <a:pt x="378890" y="293340"/>
                  <a:pt x="242874" y="450879"/>
                  <a:pt x="43161" y="677758"/>
                </a:cubicBezTo>
                <a:cubicBezTo>
                  <a:pt x="-84890" y="664641"/>
                  <a:pt x="101844" y="438004"/>
                  <a:pt x="215755" y="337544"/>
                </a:cubicBezTo>
                <a:close/>
              </a:path>
            </a:pathLst>
          </a:cu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7510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343080"/>
            <a:ext cx="8228880" cy="799560"/>
          </a:xfrm>
          <a:prstGeom prst="rect">
            <a:avLst/>
          </a:prstGeom>
          <a:noFill/>
          <a:ln w="0">
            <a:noFill/>
          </a:ln>
        </p:spPr>
        <p:txBody>
          <a:bodyPr lIns="90000" tIns="45000" rIns="90000" bIns="45000" anchor="b">
            <a:noAutofit/>
          </a:bodyPr>
          <a:lstStyle/>
          <a:p>
            <a:pPr>
              <a:lnSpc>
                <a:spcPct val="100000"/>
              </a:lnSpc>
            </a:pPr>
            <a:r>
              <a:rPr lang="en-US" sz="3200" b="1" strike="noStrike" spc="-1" dirty="0">
                <a:solidFill>
                  <a:srgbClr val="262626"/>
                </a:solidFill>
                <a:latin typeface="Verdana"/>
                <a:ea typeface="Verdana"/>
              </a:rPr>
              <a:t>Goals</a:t>
            </a:r>
            <a:endParaRPr lang="en-US" sz="3200" b="0" strike="noStrike" spc="-1" dirty="0">
              <a:solidFill>
                <a:srgbClr val="000000"/>
              </a:solidFill>
              <a:latin typeface="Arial"/>
            </a:endParaRPr>
          </a:p>
        </p:txBody>
      </p:sp>
      <p:sp>
        <p:nvSpPr>
          <p:cNvPr id="172" name="PlaceHolder 2"/>
          <p:cNvSpPr>
            <a:spLocks noGrp="1"/>
          </p:cNvSpPr>
          <p:nvPr>
            <p:ph/>
          </p:nvPr>
        </p:nvSpPr>
        <p:spPr>
          <a:xfrm>
            <a:off x="456480" y="3096093"/>
            <a:ext cx="4572720" cy="3360186"/>
          </a:xfrm>
          <a:prstGeom prst="rect">
            <a:avLst/>
          </a:prstGeom>
          <a:noFill/>
          <a:ln w="0">
            <a:noFill/>
          </a:ln>
        </p:spPr>
        <p:txBody>
          <a:bodyPr lIns="90000" tIns="45000" rIns="90000" bIns="45000" anchor="t">
            <a:noAutofit/>
          </a:bodyPr>
          <a:lstStyle/>
          <a:p>
            <a:pPr marL="274320" indent="-274320">
              <a:lnSpc>
                <a:spcPct val="95000"/>
              </a:lnSpc>
              <a:spcBef>
                <a:spcPts val="1199"/>
              </a:spcBef>
              <a:buClr>
                <a:srgbClr val="AB192D"/>
              </a:buClr>
              <a:buFont typeface="Arial"/>
              <a:buChar char="•"/>
            </a:pPr>
            <a:r>
              <a:rPr lang="en-US" sz="1600" b="0" strike="noStrike" spc="-1" dirty="0">
                <a:solidFill>
                  <a:srgbClr val="000000"/>
                </a:solidFill>
                <a:latin typeface="Verdana"/>
                <a:ea typeface="Verdana"/>
              </a:rPr>
              <a:t>Planning and execution algorithms </a:t>
            </a:r>
            <a:endParaRPr lang="en-US" sz="1600" b="0" strike="noStrike"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b="0" strike="noStrike" spc="-1" dirty="0">
                <a:solidFill>
                  <a:srgbClr val="000000"/>
                </a:solidFill>
                <a:latin typeface="Verdana"/>
                <a:ea typeface="Verdana"/>
              </a:rPr>
              <a:t>Autonomous navigation</a:t>
            </a:r>
            <a:endParaRPr lang="en-US" sz="1400" b="0" strike="noStrike"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b="0" strike="noStrike" spc="-1" dirty="0">
                <a:solidFill>
                  <a:srgbClr val="000000"/>
                </a:solidFill>
                <a:latin typeface="Verdana"/>
                <a:ea typeface="Verdana"/>
              </a:rPr>
              <a:t>Obstacle avoidance</a:t>
            </a:r>
            <a:endParaRPr lang="en-US" sz="1400" b="0" strike="noStrike" spc="-1" dirty="0">
              <a:solidFill>
                <a:srgbClr val="000000"/>
              </a:solidFill>
              <a:latin typeface="Arial"/>
            </a:endParaRPr>
          </a:p>
          <a:p>
            <a:pPr marL="868680" lvl="2" indent="-228600">
              <a:lnSpc>
                <a:spcPct val="95000"/>
              </a:lnSpc>
              <a:spcBef>
                <a:spcPts val="601"/>
              </a:spcBef>
              <a:buClr>
                <a:srgbClr val="AB192D"/>
              </a:buClr>
              <a:buFont typeface="Wingdings" charset="2"/>
              <a:buChar char=""/>
            </a:pPr>
            <a:r>
              <a:rPr lang="en-US" sz="1200" b="0" strike="noStrike" spc="-1" dirty="0">
                <a:solidFill>
                  <a:srgbClr val="000000"/>
                </a:solidFill>
                <a:latin typeface="Verdana"/>
                <a:ea typeface="Verdana"/>
              </a:rPr>
              <a:t>Static obstacles (boxes, trashcans)</a:t>
            </a:r>
            <a:endParaRPr lang="en-US" sz="1200" b="0" strike="noStrike" spc="-1" dirty="0">
              <a:solidFill>
                <a:srgbClr val="000000"/>
              </a:solidFill>
              <a:latin typeface="Arial"/>
            </a:endParaRPr>
          </a:p>
          <a:p>
            <a:pPr marL="868680" lvl="2" indent="-228600">
              <a:lnSpc>
                <a:spcPct val="95000"/>
              </a:lnSpc>
              <a:spcBef>
                <a:spcPts val="601"/>
              </a:spcBef>
              <a:buClr>
                <a:srgbClr val="AB192D"/>
              </a:buClr>
              <a:buFont typeface="Wingdings" charset="2"/>
              <a:buChar char=""/>
            </a:pPr>
            <a:r>
              <a:rPr lang="en-US" sz="1200" b="0" strike="noStrike" spc="-1" dirty="0">
                <a:solidFill>
                  <a:srgbClr val="000000"/>
                </a:solidFill>
                <a:latin typeface="Verdana"/>
                <a:ea typeface="Verdana"/>
              </a:rPr>
              <a:t>Dynamic obstacles (people bikes)</a:t>
            </a:r>
            <a:endParaRPr lang="en-US" sz="1200" b="0" strike="noStrike"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b="0" strike="noStrike" spc="-1" dirty="0">
                <a:solidFill>
                  <a:srgbClr val="000000"/>
                </a:solidFill>
                <a:latin typeface="Verdana"/>
                <a:ea typeface="Verdana"/>
              </a:rPr>
              <a:t>Sidewalk rules</a:t>
            </a:r>
            <a:endParaRPr lang="en-US" sz="1400" b="0" strike="noStrike" spc="-1" dirty="0">
              <a:solidFill>
                <a:srgbClr val="000000"/>
              </a:solidFill>
              <a:latin typeface="Arial"/>
            </a:endParaRPr>
          </a:p>
          <a:p>
            <a:pPr marL="868680" lvl="2" indent="-228600">
              <a:lnSpc>
                <a:spcPct val="95000"/>
              </a:lnSpc>
              <a:spcBef>
                <a:spcPts val="601"/>
              </a:spcBef>
              <a:buClr>
                <a:srgbClr val="AB192D"/>
              </a:buClr>
              <a:buFont typeface="Wingdings" charset="2"/>
              <a:buChar char=""/>
            </a:pPr>
            <a:r>
              <a:rPr lang="en-US" sz="1200" b="0" strike="noStrike" spc="-1" dirty="0">
                <a:solidFill>
                  <a:srgbClr val="000000"/>
                </a:solidFill>
                <a:latin typeface="Verdana"/>
                <a:ea typeface="Verdana"/>
              </a:rPr>
              <a:t>Staying on sidewalk</a:t>
            </a:r>
            <a:endParaRPr lang="en-US" sz="1200" b="0" strike="noStrike" spc="-1" dirty="0">
              <a:solidFill>
                <a:srgbClr val="000000"/>
              </a:solidFill>
              <a:latin typeface="Arial"/>
            </a:endParaRPr>
          </a:p>
          <a:p>
            <a:pPr marL="868680" lvl="2" indent="-228600">
              <a:lnSpc>
                <a:spcPct val="95000"/>
              </a:lnSpc>
              <a:spcBef>
                <a:spcPts val="601"/>
              </a:spcBef>
              <a:buClr>
                <a:srgbClr val="AB192D"/>
              </a:buClr>
              <a:buFont typeface="Wingdings" charset="2"/>
              <a:buChar char=""/>
            </a:pPr>
            <a:r>
              <a:rPr lang="en-US" sz="1200" b="0" spc="-1" dirty="0">
                <a:solidFill>
                  <a:srgbClr val="000000"/>
                </a:solidFill>
                <a:latin typeface="Verdana"/>
                <a:ea typeface="Verdana"/>
              </a:rPr>
              <a:t>Crossing at crosswalk at green light</a:t>
            </a:r>
            <a:endParaRPr lang="en-US" sz="1200" b="0"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b="0" spc="-1" dirty="0">
                <a:solidFill>
                  <a:srgbClr val="000000"/>
                </a:solidFill>
                <a:latin typeface="Verdana"/>
                <a:ea typeface="Verdana"/>
              </a:rPr>
              <a:t>Simulation visualization in Gazebo</a:t>
            </a:r>
            <a:endParaRPr lang="en-US" sz="1400" b="0" spc="-1" dirty="0">
              <a:solidFill>
                <a:srgbClr val="000000"/>
              </a:solidFill>
              <a:latin typeface="Arial"/>
            </a:endParaRPr>
          </a:p>
        </p:txBody>
      </p:sp>
      <p:sp>
        <p:nvSpPr>
          <p:cNvPr id="173" name="PlaceHolder 3"/>
          <p:cNvSpPr>
            <a:spLocks noGrp="1"/>
          </p:cNvSpPr>
          <p:nvPr>
            <p:ph type="ftr"/>
          </p:nvPr>
        </p:nvSpPr>
        <p:spPr>
          <a:xfrm>
            <a:off x="457200" y="6400800"/>
            <a:ext cx="5104800" cy="304200"/>
          </a:xfrm>
          <a:prstGeom prst="rect">
            <a:avLst/>
          </a:prstGeom>
          <a:noFill/>
          <a:ln w="0">
            <a:noFill/>
          </a:ln>
        </p:spPr>
        <p:txBody>
          <a:bodyPr lIns="90000" tIns="45000" rIns="90000" bIns="45000" anchor="t">
            <a:noAutofit/>
          </a:bodyPr>
          <a:lstStyle/>
          <a:p>
            <a:pPr>
              <a:lnSpc>
                <a:spcPct val="100000"/>
              </a:lnSpc>
            </a:pPr>
            <a:r>
              <a:rPr lang="en-US" sz="1600" b="0" strike="noStrike" spc="-1">
                <a:solidFill>
                  <a:srgbClr val="6D6D6D"/>
                </a:solidFill>
                <a:latin typeface="Verdana"/>
                <a:ea typeface="DejaVu Sans"/>
              </a:rPr>
              <a:t>RBE550-Chester/DeMont</a:t>
            </a:r>
            <a:endParaRPr lang="en-US" sz="1600" b="0" strike="noStrike" spc="-1">
              <a:latin typeface="Times New Roman"/>
            </a:endParaRPr>
          </a:p>
          <a:p>
            <a:pPr>
              <a:lnSpc>
                <a:spcPct val="100000"/>
              </a:lnSpc>
            </a:pPr>
            <a:endParaRPr lang="en-US" sz="1600" b="0" strike="noStrike" spc="-1">
              <a:latin typeface="Times New Roman"/>
            </a:endParaRPr>
          </a:p>
        </p:txBody>
      </p:sp>
      <p:sp>
        <p:nvSpPr>
          <p:cNvPr id="174" name="PlaceHolder 4"/>
          <p:cNvSpPr>
            <a:spLocks noGrp="1"/>
          </p:cNvSpPr>
          <p:nvPr>
            <p:ph type="sldNum"/>
          </p:nvPr>
        </p:nvSpPr>
        <p:spPr>
          <a:xfrm>
            <a:off x="0" y="6387840"/>
            <a:ext cx="456480" cy="393480"/>
          </a:xfrm>
          <a:prstGeom prst="rect">
            <a:avLst/>
          </a:prstGeom>
          <a:noFill/>
          <a:ln w="0">
            <a:noFill/>
          </a:ln>
        </p:spPr>
        <p:txBody>
          <a:bodyPr lIns="90000" tIns="45000" rIns="90000" bIns="45000" anchor="ctr">
            <a:noAutofit/>
          </a:bodyPr>
          <a:lstStyle/>
          <a:p>
            <a:pPr>
              <a:lnSpc>
                <a:spcPct val="100000"/>
              </a:lnSpc>
            </a:pPr>
            <a:fld id="{20A0B628-0ADF-4377-8A09-36AA15FF79DA}" type="slidenum">
              <a:rPr lang="en-US" sz="1200" b="0" strike="noStrike" spc="-1">
                <a:solidFill>
                  <a:srgbClr val="262626"/>
                </a:solidFill>
                <a:latin typeface="Verdana"/>
                <a:ea typeface="DejaVu Sans"/>
              </a:rPr>
              <a:t>3</a:t>
            </a:fld>
            <a:endParaRPr lang="en-US" sz="1200" b="0" strike="noStrike" spc="-1">
              <a:latin typeface="Times New Roman"/>
            </a:endParaRPr>
          </a:p>
        </p:txBody>
      </p:sp>
      <p:pic>
        <p:nvPicPr>
          <p:cNvPr id="2" name="Audio 1">
            <a:hlinkClick r:id="" action="ppaction://media"/>
            <a:extLst>
              <a:ext uri="{FF2B5EF4-FFF2-40B4-BE49-F238E27FC236}">
                <a16:creationId xmlns:a16="http://schemas.microsoft.com/office/drawing/2014/main" id="{AF967E62-A297-C24C-AA6F-90CE08879B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
        <p:nvSpPr>
          <p:cNvPr id="3" name="TextBox 2">
            <a:extLst>
              <a:ext uri="{FF2B5EF4-FFF2-40B4-BE49-F238E27FC236}">
                <a16:creationId xmlns:a16="http://schemas.microsoft.com/office/drawing/2014/main" id="{DDE0CEDF-0CDD-C04D-BD54-F9808051586C}"/>
              </a:ext>
            </a:extLst>
          </p:cNvPr>
          <p:cNvSpPr txBox="1"/>
          <p:nvPr/>
        </p:nvSpPr>
        <p:spPr>
          <a:xfrm>
            <a:off x="836579" y="1546698"/>
            <a:ext cx="7636213" cy="646331"/>
          </a:xfrm>
          <a:prstGeom prst="rect">
            <a:avLst/>
          </a:prstGeom>
          <a:noFill/>
        </p:spPr>
        <p:txBody>
          <a:bodyPr wrap="square" rtlCol="0">
            <a:spAutoFit/>
          </a:bodyPr>
          <a:lstStyle/>
          <a:p>
            <a:r>
              <a:rPr lang="en-US" dirty="0"/>
              <a:t>Our goals came into focus over the course of the lessons as we explored various search techniques.</a:t>
            </a:r>
          </a:p>
        </p:txBody>
      </p:sp>
      <p:sp>
        <p:nvSpPr>
          <p:cNvPr id="4" name="TextBox 3">
            <a:extLst>
              <a:ext uri="{FF2B5EF4-FFF2-40B4-BE49-F238E27FC236}">
                <a16:creationId xmlns:a16="http://schemas.microsoft.com/office/drawing/2014/main" id="{A6DCA38D-0105-C44E-8751-71F9A7655444}"/>
              </a:ext>
            </a:extLst>
          </p:cNvPr>
          <p:cNvSpPr txBox="1"/>
          <p:nvPr/>
        </p:nvSpPr>
        <p:spPr>
          <a:xfrm>
            <a:off x="1235412" y="2551097"/>
            <a:ext cx="2830749" cy="461665"/>
          </a:xfrm>
          <a:prstGeom prst="rect">
            <a:avLst/>
          </a:prstGeom>
          <a:noFill/>
        </p:spPr>
        <p:txBody>
          <a:bodyPr wrap="square" rtlCol="0">
            <a:spAutoFit/>
          </a:bodyPr>
          <a:lstStyle/>
          <a:p>
            <a:r>
              <a:rPr lang="en-US" sz="2400" dirty="0"/>
              <a:t>Original Goals</a:t>
            </a:r>
          </a:p>
        </p:txBody>
      </p:sp>
      <p:sp>
        <p:nvSpPr>
          <p:cNvPr id="9" name="PlaceHolder 2">
            <a:extLst>
              <a:ext uri="{FF2B5EF4-FFF2-40B4-BE49-F238E27FC236}">
                <a16:creationId xmlns:a16="http://schemas.microsoft.com/office/drawing/2014/main" id="{B9A9064F-6F02-6744-9C24-E902D58D8C65}"/>
              </a:ext>
            </a:extLst>
          </p:cNvPr>
          <p:cNvSpPr txBox="1">
            <a:spLocks/>
          </p:cNvSpPr>
          <p:nvPr/>
        </p:nvSpPr>
        <p:spPr>
          <a:xfrm>
            <a:off x="4571280" y="3102584"/>
            <a:ext cx="4572720" cy="3360186"/>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indent="-274320">
              <a:lnSpc>
                <a:spcPct val="95000"/>
              </a:lnSpc>
              <a:spcBef>
                <a:spcPts val="1199"/>
              </a:spcBef>
              <a:buClr>
                <a:srgbClr val="AB192D"/>
              </a:buClr>
              <a:buFont typeface="Arial"/>
              <a:buChar char="•"/>
            </a:pPr>
            <a:r>
              <a:rPr lang="en-US" sz="1600" spc="-1" dirty="0">
                <a:solidFill>
                  <a:srgbClr val="000000"/>
                </a:solidFill>
                <a:latin typeface="Verdana"/>
                <a:ea typeface="Verdana"/>
              </a:rPr>
              <a:t>Planning and execution algorithms </a:t>
            </a:r>
            <a:endParaRPr lang="en-US" sz="1600"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spc="-1" dirty="0">
                <a:solidFill>
                  <a:srgbClr val="000000"/>
                </a:solidFill>
                <a:latin typeface="Verdana"/>
                <a:ea typeface="Verdana"/>
              </a:rPr>
              <a:t>Autonomous navigation</a:t>
            </a:r>
          </a:p>
          <a:p>
            <a:pPr marL="1051560" lvl="2" indent="-274320">
              <a:lnSpc>
                <a:spcPct val="95000"/>
              </a:lnSpc>
              <a:spcBef>
                <a:spcPts val="601"/>
              </a:spcBef>
              <a:buClr>
                <a:srgbClr val="AB192D"/>
              </a:buClr>
              <a:buFont typeface="Verdana"/>
              <a:buChar char="─"/>
            </a:pPr>
            <a:r>
              <a:rPr lang="en-US" sz="1000" spc="-1" dirty="0">
                <a:solidFill>
                  <a:srgbClr val="000000"/>
                </a:solidFill>
                <a:latin typeface="Verdana"/>
                <a:ea typeface="Verdana"/>
              </a:rPr>
              <a:t>Global planner for high level navigation</a:t>
            </a:r>
          </a:p>
          <a:p>
            <a:pPr marL="1051560" lvl="2" indent="-274320">
              <a:lnSpc>
                <a:spcPct val="95000"/>
              </a:lnSpc>
              <a:spcBef>
                <a:spcPts val="601"/>
              </a:spcBef>
              <a:buClr>
                <a:srgbClr val="AB192D"/>
              </a:buClr>
              <a:buFont typeface="Verdana"/>
              <a:buChar char="─"/>
            </a:pPr>
            <a:r>
              <a:rPr lang="en-US" sz="1000" spc="-1" dirty="0">
                <a:solidFill>
                  <a:srgbClr val="000000"/>
                </a:solidFill>
                <a:latin typeface="Verdana"/>
                <a:ea typeface="Verdana"/>
              </a:rPr>
              <a:t>Local planner for kinematic movement and obstacle avoidance</a:t>
            </a:r>
            <a:endParaRPr lang="en-US" sz="1000"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spc="-1" dirty="0">
                <a:solidFill>
                  <a:srgbClr val="000000"/>
                </a:solidFill>
                <a:latin typeface="Verdana"/>
                <a:ea typeface="Verdana"/>
              </a:rPr>
              <a:t>Obstacle avoidance</a:t>
            </a:r>
            <a:endParaRPr lang="en-US" sz="1400" spc="-1" dirty="0">
              <a:solidFill>
                <a:srgbClr val="000000"/>
              </a:solidFill>
              <a:latin typeface="Arial"/>
            </a:endParaRPr>
          </a:p>
          <a:p>
            <a:pPr marL="868680" lvl="2">
              <a:lnSpc>
                <a:spcPct val="95000"/>
              </a:lnSpc>
              <a:spcBef>
                <a:spcPts val="601"/>
              </a:spcBef>
              <a:buClr>
                <a:srgbClr val="AB192D"/>
              </a:buClr>
              <a:buFont typeface="Wingdings" charset="2"/>
              <a:buChar char=""/>
            </a:pPr>
            <a:r>
              <a:rPr lang="en-US" sz="1200" spc="-1" dirty="0">
                <a:solidFill>
                  <a:srgbClr val="000000"/>
                </a:solidFill>
                <a:latin typeface="Verdana"/>
                <a:ea typeface="Verdana"/>
              </a:rPr>
              <a:t>Static obstacles (boxes, trashcans)</a:t>
            </a:r>
            <a:endParaRPr lang="en-US" sz="1200" spc="-1" dirty="0">
              <a:solidFill>
                <a:srgbClr val="000000"/>
              </a:solidFill>
              <a:latin typeface="Arial"/>
            </a:endParaRPr>
          </a:p>
          <a:p>
            <a:pPr marL="868680" lvl="2">
              <a:lnSpc>
                <a:spcPct val="95000"/>
              </a:lnSpc>
              <a:spcBef>
                <a:spcPts val="601"/>
              </a:spcBef>
              <a:buClr>
                <a:srgbClr val="AB192D"/>
              </a:buClr>
              <a:buFont typeface="Wingdings" charset="2"/>
              <a:buChar char=""/>
            </a:pPr>
            <a:r>
              <a:rPr lang="en-US" sz="1200" spc="-1" dirty="0">
                <a:solidFill>
                  <a:srgbClr val="000000"/>
                </a:solidFill>
                <a:latin typeface="Verdana"/>
                <a:ea typeface="Verdana"/>
              </a:rPr>
              <a:t>Dynamic obstacles (cars)</a:t>
            </a:r>
            <a:endParaRPr lang="en-US" sz="1200"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spc="-1" dirty="0">
                <a:solidFill>
                  <a:srgbClr val="000000"/>
                </a:solidFill>
                <a:latin typeface="Verdana"/>
                <a:ea typeface="Verdana"/>
              </a:rPr>
              <a:t>Sidewalk rules</a:t>
            </a:r>
            <a:endParaRPr lang="en-US" sz="1400" spc="-1" dirty="0">
              <a:solidFill>
                <a:srgbClr val="000000"/>
              </a:solidFill>
              <a:latin typeface="Arial"/>
            </a:endParaRPr>
          </a:p>
          <a:p>
            <a:pPr marL="868680" lvl="2">
              <a:lnSpc>
                <a:spcPct val="95000"/>
              </a:lnSpc>
              <a:spcBef>
                <a:spcPts val="601"/>
              </a:spcBef>
              <a:buClr>
                <a:srgbClr val="AB192D"/>
              </a:buClr>
              <a:buFont typeface="Wingdings" charset="2"/>
              <a:buChar char=""/>
            </a:pPr>
            <a:r>
              <a:rPr lang="en-US" sz="1200" spc="-1" dirty="0">
                <a:solidFill>
                  <a:srgbClr val="000000"/>
                </a:solidFill>
                <a:latin typeface="Verdana"/>
                <a:ea typeface="Verdana"/>
              </a:rPr>
              <a:t>Staying on sidewalk</a:t>
            </a:r>
            <a:endParaRPr lang="en-US" sz="1200" spc="-1" dirty="0">
              <a:solidFill>
                <a:srgbClr val="000000"/>
              </a:solidFill>
              <a:latin typeface="Arial"/>
            </a:endParaRPr>
          </a:p>
        </p:txBody>
      </p:sp>
      <p:sp>
        <p:nvSpPr>
          <p:cNvPr id="10" name="TextBox 9">
            <a:extLst>
              <a:ext uri="{FF2B5EF4-FFF2-40B4-BE49-F238E27FC236}">
                <a16:creationId xmlns:a16="http://schemas.microsoft.com/office/drawing/2014/main" id="{4C33A407-5164-3649-AFD4-CB0A1761B396}"/>
              </a:ext>
            </a:extLst>
          </p:cNvPr>
          <p:cNvSpPr txBox="1"/>
          <p:nvPr/>
        </p:nvSpPr>
        <p:spPr>
          <a:xfrm>
            <a:off x="5279898" y="2551097"/>
            <a:ext cx="2830749" cy="461665"/>
          </a:xfrm>
          <a:prstGeom prst="rect">
            <a:avLst/>
          </a:prstGeom>
          <a:noFill/>
        </p:spPr>
        <p:txBody>
          <a:bodyPr wrap="square" rtlCol="0">
            <a:spAutoFit/>
          </a:bodyPr>
          <a:lstStyle/>
          <a:p>
            <a:r>
              <a:rPr lang="en-US" sz="2400" dirty="0"/>
              <a:t>Revised Goals</a:t>
            </a:r>
          </a:p>
        </p:txBody>
      </p:sp>
    </p:spTree>
  </p:cSld>
  <p:clrMapOvr>
    <a:masterClrMapping/>
  </p:clrMapOvr>
  <mc:AlternateContent xmlns:mc="http://schemas.openxmlformats.org/markup-compatibility/2006" xmlns:p14="http://schemas.microsoft.com/office/powerpoint/2010/main">
    <mc:Choice Requires="p14">
      <p:transition spd="slow" p14:dur="2000" advTm="28986"/>
    </mc:Choice>
    <mc:Fallback xmlns="">
      <p:transition spd="slow" advTm="28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2"/>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pPr>
              <a:lnSpc>
                <a:spcPct val="90000"/>
              </a:lnSpc>
            </a:pPr>
            <a:r>
              <a:rPr lang="en-US" sz="3200" b="1" spc="-1" dirty="0">
                <a:solidFill>
                  <a:srgbClr val="000000"/>
                </a:solidFill>
                <a:latin typeface="Verdana"/>
                <a:ea typeface="Verdana"/>
              </a:rPr>
              <a:t>Our Environment</a:t>
            </a:r>
            <a:endParaRPr lang="en-US" sz="3200" b="1" strike="noStrike" spc="-1" dirty="0">
              <a:solidFill>
                <a:srgbClr val="000000"/>
              </a:solidFill>
              <a:latin typeface="Verdana"/>
              <a:ea typeface="Verdana"/>
            </a:endParaRPr>
          </a:p>
        </p:txBody>
      </p:sp>
      <p:pic>
        <p:nvPicPr>
          <p:cNvPr id="6" name="Picture 5">
            <a:extLst>
              <a:ext uri="{FF2B5EF4-FFF2-40B4-BE49-F238E27FC236}">
                <a16:creationId xmlns:a16="http://schemas.microsoft.com/office/drawing/2014/main" id="{3A2995A1-22A0-474A-8073-83CACBBDA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992" y="1412131"/>
            <a:ext cx="8226358" cy="4113179"/>
          </a:xfrm>
          <a:prstGeom prst="rect">
            <a:avLst/>
          </a:prstGeom>
        </p:spPr>
      </p:pic>
      <p:pic>
        <p:nvPicPr>
          <p:cNvPr id="8" name="Picture 7">
            <a:extLst>
              <a:ext uri="{FF2B5EF4-FFF2-40B4-BE49-F238E27FC236}">
                <a16:creationId xmlns:a16="http://schemas.microsoft.com/office/drawing/2014/main" id="{B5D2C195-162D-A94A-93DB-5EEC329219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956" y="5528012"/>
            <a:ext cx="598141" cy="846306"/>
          </a:xfrm>
          <a:prstGeom prst="rect">
            <a:avLst/>
          </a:prstGeom>
        </p:spPr>
      </p:pic>
      <p:pic>
        <p:nvPicPr>
          <p:cNvPr id="10" name="Picture 9">
            <a:extLst>
              <a:ext uri="{FF2B5EF4-FFF2-40B4-BE49-F238E27FC236}">
                <a16:creationId xmlns:a16="http://schemas.microsoft.com/office/drawing/2014/main" id="{1880957A-53CA-1D42-B19C-2FEA13E0E7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1317" y="5604937"/>
            <a:ext cx="1082743" cy="838013"/>
          </a:xfrm>
          <a:prstGeom prst="rect">
            <a:avLst/>
          </a:prstGeom>
        </p:spPr>
      </p:pic>
      <p:pic>
        <p:nvPicPr>
          <p:cNvPr id="12" name="Picture 11">
            <a:extLst>
              <a:ext uri="{FF2B5EF4-FFF2-40B4-BE49-F238E27FC236}">
                <a16:creationId xmlns:a16="http://schemas.microsoft.com/office/drawing/2014/main" id="{072D0734-9576-8647-B3CE-CD561C17B7C1}"/>
              </a:ext>
            </a:extLst>
          </p:cNvPr>
          <p:cNvPicPr>
            <a:picLocks noChangeAspect="1"/>
          </p:cNvPicPr>
          <p:nvPr/>
        </p:nvPicPr>
        <p:blipFill rotWithShape="1">
          <a:blip r:embed="rId6">
            <a:extLst>
              <a:ext uri="{28A0092B-C50C-407E-A947-70E740481C1C}">
                <a14:useLocalDpi xmlns:a14="http://schemas.microsoft.com/office/drawing/2010/main" val="0"/>
              </a:ext>
            </a:extLst>
          </a:blip>
          <a:srcRect l="11986" t="15461" r="10425" b="12483"/>
          <a:stretch/>
        </p:blipFill>
        <p:spPr>
          <a:xfrm flipH="1">
            <a:off x="4559741" y="5643849"/>
            <a:ext cx="1016025" cy="943584"/>
          </a:xfrm>
          <a:prstGeom prst="rect">
            <a:avLst/>
          </a:prstGeom>
        </p:spPr>
      </p:pic>
      <p:pic>
        <p:nvPicPr>
          <p:cNvPr id="14" name="Picture 13">
            <a:extLst>
              <a:ext uri="{FF2B5EF4-FFF2-40B4-BE49-F238E27FC236}">
                <a16:creationId xmlns:a16="http://schemas.microsoft.com/office/drawing/2014/main" id="{4F623417-F250-0B4B-91AC-DC799F522B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6233" y="5650154"/>
            <a:ext cx="258591" cy="517181"/>
          </a:xfrm>
          <a:prstGeom prst="rect">
            <a:avLst/>
          </a:prstGeom>
        </p:spPr>
      </p:pic>
      <p:pic>
        <p:nvPicPr>
          <p:cNvPr id="18" name="Picture 17">
            <a:extLst>
              <a:ext uri="{FF2B5EF4-FFF2-40B4-BE49-F238E27FC236}">
                <a16:creationId xmlns:a16="http://schemas.microsoft.com/office/drawing/2014/main" id="{CE481F93-AB48-7A4E-97E3-0E99D96C11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913" y="5602591"/>
            <a:ext cx="598141" cy="846306"/>
          </a:xfrm>
          <a:prstGeom prst="rect">
            <a:avLst/>
          </a:prstGeom>
        </p:spPr>
      </p:pic>
      <p:pic>
        <p:nvPicPr>
          <p:cNvPr id="16" name="Picture 15">
            <a:extLst>
              <a:ext uri="{FF2B5EF4-FFF2-40B4-BE49-F238E27FC236}">
                <a16:creationId xmlns:a16="http://schemas.microsoft.com/office/drawing/2014/main" id="{997CB70F-CADA-4A43-9C74-699AD9EA5E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9762" y="5580787"/>
            <a:ext cx="333020" cy="501359"/>
          </a:xfrm>
          <a:prstGeom prst="rect">
            <a:avLst/>
          </a:prstGeom>
        </p:spPr>
      </p:pic>
      <p:sp>
        <p:nvSpPr>
          <p:cNvPr id="17" name="TextBox 16">
            <a:extLst>
              <a:ext uri="{FF2B5EF4-FFF2-40B4-BE49-F238E27FC236}">
                <a16:creationId xmlns:a16="http://schemas.microsoft.com/office/drawing/2014/main" id="{7DBAFD2C-B3CB-BF45-AF98-DA548EAE18A4}"/>
              </a:ext>
            </a:extLst>
          </p:cNvPr>
          <p:cNvSpPr txBox="1"/>
          <p:nvPr/>
        </p:nvSpPr>
        <p:spPr>
          <a:xfrm>
            <a:off x="1267841" y="6404040"/>
            <a:ext cx="702436" cy="307777"/>
          </a:xfrm>
          <a:prstGeom prst="rect">
            <a:avLst/>
          </a:prstGeom>
          <a:noFill/>
        </p:spPr>
        <p:txBody>
          <a:bodyPr wrap="none" rtlCol="0">
            <a:spAutoFit/>
          </a:bodyPr>
          <a:lstStyle/>
          <a:p>
            <a:r>
              <a:rPr lang="en-US" sz="1400" dirty="0"/>
              <a:t>Cones</a:t>
            </a:r>
          </a:p>
        </p:txBody>
      </p:sp>
      <p:sp>
        <p:nvSpPr>
          <p:cNvPr id="22" name="TextBox 21">
            <a:extLst>
              <a:ext uri="{FF2B5EF4-FFF2-40B4-BE49-F238E27FC236}">
                <a16:creationId xmlns:a16="http://schemas.microsoft.com/office/drawing/2014/main" id="{EC5443F5-5080-C44C-8544-238EA1AD959E}"/>
              </a:ext>
            </a:extLst>
          </p:cNvPr>
          <p:cNvSpPr txBox="1"/>
          <p:nvPr/>
        </p:nvSpPr>
        <p:spPr>
          <a:xfrm>
            <a:off x="5994861" y="6183947"/>
            <a:ext cx="852862" cy="307777"/>
          </a:xfrm>
          <a:prstGeom prst="rect">
            <a:avLst/>
          </a:prstGeom>
          <a:noFill/>
        </p:spPr>
        <p:txBody>
          <a:bodyPr wrap="none" rtlCol="0">
            <a:spAutoFit/>
          </a:bodyPr>
          <a:lstStyle/>
          <a:p>
            <a:r>
              <a:rPr lang="en-US" sz="1400" dirty="0"/>
              <a:t>Vehicles</a:t>
            </a:r>
          </a:p>
        </p:txBody>
      </p:sp>
      <p:sp>
        <p:nvSpPr>
          <p:cNvPr id="23" name="TextBox 22">
            <a:extLst>
              <a:ext uri="{FF2B5EF4-FFF2-40B4-BE49-F238E27FC236}">
                <a16:creationId xmlns:a16="http://schemas.microsoft.com/office/drawing/2014/main" id="{05629D92-0F3A-2445-AE05-66F6C518239F}"/>
              </a:ext>
            </a:extLst>
          </p:cNvPr>
          <p:cNvSpPr txBox="1"/>
          <p:nvPr/>
        </p:nvSpPr>
        <p:spPr>
          <a:xfrm>
            <a:off x="4764022" y="6397957"/>
            <a:ext cx="623889" cy="307777"/>
          </a:xfrm>
          <a:prstGeom prst="rect">
            <a:avLst/>
          </a:prstGeom>
          <a:noFill/>
        </p:spPr>
        <p:txBody>
          <a:bodyPr wrap="none" rtlCol="0">
            <a:spAutoFit/>
          </a:bodyPr>
          <a:lstStyle/>
          <a:p>
            <a:r>
              <a:rPr lang="en-US" sz="1400" dirty="0"/>
              <a:t>Bikes</a:t>
            </a:r>
          </a:p>
        </p:txBody>
      </p:sp>
      <p:sp>
        <p:nvSpPr>
          <p:cNvPr id="24" name="TextBox 23">
            <a:extLst>
              <a:ext uri="{FF2B5EF4-FFF2-40B4-BE49-F238E27FC236}">
                <a16:creationId xmlns:a16="http://schemas.microsoft.com/office/drawing/2014/main" id="{6E996615-6FF4-C343-9274-6F9D040FA6D1}"/>
              </a:ext>
            </a:extLst>
          </p:cNvPr>
          <p:cNvSpPr txBox="1"/>
          <p:nvPr/>
        </p:nvSpPr>
        <p:spPr>
          <a:xfrm>
            <a:off x="2730987" y="6409985"/>
            <a:ext cx="1050288" cy="307777"/>
          </a:xfrm>
          <a:prstGeom prst="rect">
            <a:avLst/>
          </a:prstGeom>
          <a:noFill/>
        </p:spPr>
        <p:txBody>
          <a:bodyPr wrap="none" rtlCol="0">
            <a:spAutoFit/>
          </a:bodyPr>
          <a:lstStyle/>
          <a:p>
            <a:r>
              <a:rPr lang="en-US" sz="1400" dirty="0"/>
              <a:t>Dumpsters</a:t>
            </a:r>
          </a:p>
        </p:txBody>
      </p:sp>
      <p:sp>
        <p:nvSpPr>
          <p:cNvPr id="25" name="TextBox 24">
            <a:extLst>
              <a:ext uri="{FF2B5EF4-FFF2-40B4-BE49-F238E27FC236}">
                <a16:creationId xmlns:a16="http://schemas.microsoft.com/office/drawing/2014/main" id="{02C4BF2C-619F-E74A-A8DB-C93971E18401}"/>
              </a:ext>
            </a:extLst>
          </p:cNvPr>
          <p:cNvSpPr txBox="1"/>
          <p:nvPr/>
        </p:nvSpPr>
        <p:spPr>
          <a:xfrm>
            <a:off x="6921128" y="6045328"/>
            <a:ext cx="1013162" cy="307777"/>
          </a:xfrm>
          <a:prstGeom prst="rect">
            <a:avLst/>
          </a:prstGeom>
          <a:noFill/>
        </p:spPr>
        <p:txBody>
          <a:bodyPr wrap="none" rtlCol="0">
            <a:spAutoFit/>
          </a:bodyPr>
          <a:lstStyle/>
          <a:p>
            <a:r>
              <a:rPr lang="en-US" sz="1400" dirty="0"/>
              <a:t>Trashcans</a:t>
            </a:r>
          </a:p>
        </p:txBody>
      </p:sp>
    </p:spTree>
  </p:cSld>
  <p:clrMapOvr>
    <a:masterClrMapping/>
  </p:clrMapOvr>
  <mc:AlternateContent xmlns:mc="http://schemas.openxmlformats.org/markup-compatibility/2006" xmlns:p14="http://schemas.microsoft.com/office/powerpoint/2010/main">
    <mc:Choice Requires="p14">
      <p:transition spd="slow" p14:dur="2000" advTm="48300"/>
    </mc:Choice>
    <mc:Fallback xmlns="">
      <p:transition spd="slow" advTm="483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Our Hero</a:t>
            </a:r>
          </a:p>
        </p:txBody>
      </p:sp>
      <p:sp>
        <p:nvSpPr>
          <p:cNvPr id="3" name="Subtitle 2">
            <a:extLst>
              <a:ext uri="{FF2B5EF4-FFF2-40B4-BE49-F238E27FC236}">
                <a16:creationId xmlns:a16="http://schemas.microsoft.com/office/drawing/2014/main" id="{5DFA8B93-D850-4048-9973-1AEF1B3ACD72}"/>
              </a:ext>
            </a:extLst>
          </p:cNvPr>
          <p:cNvSpPr>
            <a:spLocks noGrp="1"/>
          </p:cNvSpPr>
          <p:nvPr>
            <p:ph type="subTitle"/>
          </p:nvPr>
        </p:nvSpPr>
        <p:spPr>
          <a:xfrm>
            <a:off x="457200" y="4552543"/>
            <a:ext cx="8229240" cy="1361873"/>
          </a:xfrm>
        </p:spPr>
        <p:txBody>
          <a:bodyPr/>
          <a:lstStyle/>
          <a:p>
            <a:r>
              <a:rPr lang="en-US" dirty="0"/>
              <a:t>Our delivery bot (</a:t>
            </a:r>
            <a:r>
              <a:rPr lang="en-US" dirty="0" err="1"/>
              <a:t>Delbot</a:t>
            </a:r>
            <a:r>
              <a:rPr lang="en-US" dirty="0"/>
              <a:t>) didn’t scale well but he’s there in sprite – I mean spirit!</a:t>
            </a:r>
          </a:p>
        </p:txBody>
      </p:sp>
      <p:pic>
        <p:nvPicPr>
          <p:cNvPr id="5" name="Picture 4">
            <a:extLst>
              <a:ext uri="{FF2B5EF4-FFF2-40B4-BE49-F238E27FC236}">
                <a16:creationId xmlns:a16="http://schemas.microsoft.com/office/drawing/2014/main" id="{1AF6CBB0-54FD-9E4D-9A0A-1D0C84D18C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637" y="2462988"/>
            <a:ext cx="1092470" cy="1092470"/>
          </a:xfrm>
          <a:prstGeom prst="rect">
            <a:avLst/>
          </a:prstGeom>
        </p:spPr>
      </p:pic>
      <p:pic>
        <p:nvPicPr>
          <p:cNvPr id="6" name="Picture 5">
            <a:extLst>
              <a:ext uri="{FF2B5EF4-FFF2-40B4-BE49-F238E27FC236}">
                <a16:creationId xmlns:a16="http://schemas.microsoft.com/office/drawing/2014/main" id="{B7040C0A-B0BB-5B45-B536-00DC4795A219}"/>
              </a:ext>
            </a:extLst>
          </p:cNvPr>
          <p:cNvPicPr>
            <a:picLocks noChangeAspect="1"/>
          </p:cNvPicPr>
          <p:nvPr/>
        </p:nvPicPr>
        <p:blipFill>
          <a:blip r:embed="rId3"/>
          <a:stretch>
            <a:fillRect/>
          </a:stretch>
        </p:blipFill>
        <p:spPr>
          <a:xfrm>
            <a:off x="457200" y="1721127"/>
            <a:ext cx="5120446" cy="2679700"/>
          </a:xfrm>
          <a:prstGeom prst="rect">
            <a:avLst/>
          </a:prstGeom>
        </p:spPr>
      </p:pic>
    </p:spTree>
    <p:extLst>
      <p:ext uri="{BB962C8B-B14F-4D97-AF65-F5344CB8AC3E}">
        <p14:creationId xmlns:p14="http://schemas.microsoft.com/office/powerpoint/2010/main" val="1650380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DFA8B93-D850-4048-9973-1AEF1B3ACD72}"/>
              </a:ext>
            </a:extLst>
          </p:cNvPr>
          <p:cNvSpPr>
            <a:spLocks noGrp="1"/>
          </p:cNvSpPr>
          <p:nvPr>
            <p:ph/>
          </p:nvPr>
        </p:nvSpPr>
        <p:spPr>
          <a:xfrm>
            <a:off x="456840" y="1478060"/>
            <a:ext cx="8229240" cy="1732068"/>
          </a:xfrm>
        </p:spPr>
        <p:txBody>
          <a:bodyPr>
            <a:normAutofit/>
          </a:bodyPr>
          <a:lstStyle/>
          <a:p>
            <a:pPr marL="0" indent="0">
              <a:buNone/>
            </a:pPr>
            <a:r>
              <a:rPr lang="en-US" sz="2000" dirty="0"/>
              <a:t>Global planner for the shortest path/local planner for movement</a:t>
            </a:r>
          </a:p>
          <a:p>
            <a:r>
              <a:rPr lang="en-US" sz="2000" dirty="0"/>
              <a:t>All </a:t>
            </a:r>
            <a:r>
              <a:rPr lang="en-US" sz="2000" dirty="0" err="1"/>
              <a:t>nav</a:t>
            </a:r>
            <a:r>
              <a:rPr lang="en-US" sz="2000" dirty="0"/>
              <a:t> aids/waypoints mapped and classified as corners, crosswalks and delivery addresses.  </a:t>
            </a:r>
          </a:p>
          <a:p>
            <a:pPr lvl="1"/>
            <a:r>
              <a:rPr lang="en-US" sz="1600" dirty="0"/>
              <a:t>Known navigation map</a:t>
            </a:r>
          </a:p>
          <a:p>
            <a:pPr lvl="1"/>
            <a:r>
              <a:rPr lang="en-US" sz="1600" dirty="0"/>
              <a:t>Permitting an A* optimal search for shortest route to a delivery address</a:t>
            </a:r>
          </a:p>
        </p:txBody>
      </p:sp>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Approach</a:t>
            </a:r>
          </a:p>
        </p:txBody>
      </p:sp>
      <p:pic>
        <p:nvPicPr>
          <p:cNvPr id="4" name="Picture 3">
            <a:extLst>
              <a:ext uri="{FF2B5EF4-FFF2-40B4-BE49-F238E27FC236}">
                <a16:creationId xmlns:a16="http://schemas.microsoft.com/office/drawing/2014/main" id="{E3AF4523-53FA-B249-A261-B3AD4419E931}"/>
              </a:ext>
            </a:extLst>
          </p:cNvPr>
          <p:cNvPicPr>
            <a:picLocks noChangeAspect="1"/>
          </p:cNvPicPr>
          <p:nvPr/>
        </p:nvPicPr>
        <p:blipFill>
          <a:blip r:embed="rId2"/>
          <a:stretch>
            <a:fillRect/>
          </a:stretch>
        </p:blipFill>
        <p:spPr>
          <a:xfrm>
            <a:off x="544748" y="3342802"/>
            <a:ext cx="6011693" cy="3000207"/>
          </a:xfrm>
          <a:prstGeom prst="rect">
            <a:avLst/>
          </a:prstGeom>
        </p:spPr>
      </p:pic>
      <p:sp>
        <p:nvSpPr>
          <p:cNvPr id="7" name="TextBox 6">
            <a:extLst>
              <a:ext uri="{FF2B5EF4-FFF2-40B4-BE49-F238E27FC236}">
                <a16:creationId xmlns:a16="http://schemas.microsoft.com/office/drawing/2014/main" id="{410B4037-57FB-BE4F-9E3D-91A5C6ACBC0E}"/>
              </a:ext>
            </a:extLst>
          </p:cNvPr>
          <p:cNvSpPr txBox="1"/>
          <p:nvPr/>
        </p:nvSpPr>
        <p:spPr>
          <a:xfrm>
            <a:off x="6644349" y="3852153"/>
            <a:ext cx="2227277" cy="1384995"/>
          </a:xfrm>
          <a:prstGeom prst="rect">
            <a:avLst/>
          </a:prstGeom>
          <a:noFill/>
        </p:spPr>
        <p:txBody>
          <a:bodyPr wrap="square" rtlCol="0">
            <a:spAutoFit/>
          </a:bodyPr>
          <a:lstStyle/>
          <a:p>
            <a:r>
              <a:rPr lang="en-US" sz="1200" dirty="0"/>
              <a:t>Here our hero is ready at the store</a:t>
            </a:r>
          </a:p>
          <a:p>
            <a:endParaRPr lang="en-US" sz="1200" dirty="0"/>
          </a:p>
          <a:p>
            <a:r>
              <a:rPr lang="en-US" sz="1200" dirty="0"/>
              <a:t>Crosswalks and corners marked in black </a:t>
            </a:r>
          </a:p>
          <a:p>
            <a:endParaRPr lang="en-US" sz="1200" dirty="0"/>
          </a:p>
          <a:p>
            <a:r>
              <a:rPr lang="en-US" sz="1200" dirty="0"/>
              <a:t>Delivery addresses in blue</a:t>
            </a:r>
          </a:p>
        </p:txBody>
      </p:sp>
    </p:spTree>
    <p:extLst>
      <p:ext uri="{BB962C8B-B14F-4D97-AF65-F5344CB8AC3E}">
        <p14:creationId xmlns:p14="http://schemas.microsoft.com/office/powerpoint/2010/main" val="11825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95BFBCA-B7A8-804F-BDF1-1DA0DEBF52C8}"/>
              </a:ext>
            </a:extLst>
          </p:cNvPr>
          <p:cNvSpPr>
            <a:spLocks noGrp="1"/>
          </p:cNvSpPr>
          <p:nvPr>
            <p:ph/>
          </p:nvPr>
        </p:nvSpPr>
        <p:spPr>
          <a:xfrm>
            <a:off x="457200" y="1604520"/>
            <a:ext cx="8229240" cy="1809889"/>
          </a:xfrm>
        </p:spPr>
        <p:txBody>
          <a:bodyPr>
            <a:normAutofit/>
          </a:bodyPr>
          <a:lstStyle/>
          <a:p>
            <a:r>
              <a:rPr lang="en-US" sz="2000" dirty="0"/>
              <a:t>After the global planner determines the best path the local planner executes the movement.</a:t>
            </a:r>
          </a:p>
          <a:p>
            <a:r>
              <a:rPr lang="en-US" sz="2000" dirty="0"/>
              <a:t>We modelled </a:t>
            </a:r>
            <a:r>
              <a:rPr lang="en-US" sz="2000" dirty="0" err="1"/>
              <a:t>diwheel</a:t>
            </a:r>
            <a:r>
              <a:rPr lang="en-US" sz="2000" dirty="0"/>
              <a:t> kinematics to execute movement. </a:t>
            </a:r>
          </a:p>
          <a:p>
            <a:r>
              <a:rPr lang="en-US" sz="2000" dirty="0"/>
              <a:t>Collisions were detected on a shadow layer of the game using </a:t>
            </a:r>
            <a:r>
              <a:rPr lang="en-US" sz="2000" dirty="0" err="1"/>
              <a:t>Pygame</a:t>
            </a:r>
            <a:r>
              <a:rPr lang="en-US" sz="2000" dirty="0"/>
              <a:t> sprites and alpha layers (obstacles and their masks randomly inserted for each run)</a:t>
            </a:r>
          </a:p>
        </p:txBody>
      </p:sp>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Approach-2</a:t>
            </a:r>
          </a:p>
        </p:txBody>
      </p:sp>
      <p:pic>
        <p:nvPicPr>
          <p:cNvPr id="8" name="Picture 7">
            <a:extLst>
              <a:ext uri="{FF2B5EF4-FFF2-40B4-BE49-F238E27FC236}">
                <a16:creationId xmlns:a16="http://schemas.microsoft.com/office/drawing/2014/main" id="{EA245721-448D-B84C-BA71-CEA0D4349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051" y="3749830"/>
            <a:ext cx="4876800" cy="2438400"/>
          </a:xfrm>
          <a:prstGeom prst="rect">
            <a:avLst/>
          </a:prstGeom>
        </p:spPr>
      </p:pic>
    </p:spTree>
    <p:extLst>
      <p:ext uri="{BB962C8B-B14F-4D97-AF65-F5344CB8AC3E}">
        <p14:creationId xmlns:p14="http://schemas.microsoft.com/office/powerpoint/2010/main" val="3356469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a:xfrm>
            <a:off x="472348" y="418244"/>
            <a:ext cx="8228880" cy="799560"/>
          </a:xfrm>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Results</a:t>
            </a:r>
          </a:p>
        </p:txBody>
      </p:sp>
      <p:sp>
        <p:nvSpPr>
          <p:cNvPr id="6" name="TextBox 5">
            <a:extLst>
              <a:ext uri="{FF2B5EF4-FFF2-40B4-BE49-F238E27FC236}">
                <a16:creationId xmlns:a16="http://schemas.microsoft.com/office/drawing/2014/main" id="{ADE5992C-81EC-394C-8F8F-404D7DAF5F39}"/>
              </a:ext>
            </a:extLst>
          </p:cNvPr>
          <p:cNvSpPr txBox="1"/>
          <p:nvPr/>
        </p:nvSpPr>
        <p:spPr>
          <a:xfrm>
            <a:off x="868101" y="1562582"/>
            <a:ext cx="7546694" cy="1938992"/>
          </a:xfrm>
          <a:prstGeom prst="rect">
            <a:avLst/>
          </a:prstGeom>
          <a:noFill/>
        </p:spPr>
        <p:txBody>
          <a:bodyPr wrap="square" rtlCol="0">
            <a:spAutoFit/>
          </a:bodyPr>
          <a:lstStyle/>
          <a:p>
            <a:r>
              <a:rPr lang="en-US" sz="2400" dirty="0"/>
              <a:t>We currently have :</a:t>
            </a:r>
          </a:p>
          <a:p>
            <a:pPr marL="742950" lvl="1" indent="-285750">
              <a:buFont typeface="Arial" panose="020B0604020202020204" pitchFamily="34" charset="0"/>
              <a:buChar char="•"/>
            </a:pPr>
            <a:r>
              <a:rPr lang="en-US" sz="2400" dirty="0"/>
              <a:t>the environment complete</a:t>
            </a:r>
          </a:p>
          <a:p>
            <a:pPr marL="742950" lvl="1" indent="-285750">
              <a:buFont typeface="Arial" panose="020B0604020202020204" pitchFamily="34" charset="0"/>
              <a:buChar char="•"/>
            </a:pPr>
            <a:r>
              <a:rPr lang="en-US" sz="2400" dirty="0"/>
              <a:t>Collisions working</a:t>
            </a:r>
          </a:p>
          <a:p>
            <a:pPr marL="742950" lvl="1" indent="-285750">
              <a:buFont typeface="Arial" panose="020B0604020202020204" pitchFamily="34" charset="0"/>
              <a:buChar char="•"/>
            </a:pPr>
            <a:r>
              <a:rPr lang="en-US" sz="2400" dirty="0"/>
              <a:t>Random delivery addresses generating</a:t>
            </a:r>
          </a:p>
          <a:p>
            <a:pPr marL="742950" lvl="1" indent="-285750">
              <a:buFont typeface="Arial" panose="020B0604020202020204" pitchFamily="34" charset="0"/>
              <a:buChar char="•"/>
            </a:pPr>
            <a:r>
              <a:rPr lang="en-US" sz="2400" dirty="0"/>
              <a:t>Global planning selecting optimized route </a:t>
            </a:r>
          </a:p>
        </p:txBody>
      </p:sp>
    </p:spTree>
    <p:extLst>
      <p:ext uri="{BB962C8B-B14F-4D97-AF65-F5344CB8AC3E}">
        <p14:creationId xmlns:p14="http://schemas.microsoft.com/office/powerpoint/2010/main" val="3893954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More Exploration</a:t>
            </a:r>
          </a:p>
        </p:txBody>
      </p:sp>
      <p:sp>
        <p:nvSpPr>
          <p:cNvPr id="5" name="Content Placeholder 4">
            <a:extLst>
              <a:ext uri="{FF2B5EF4-FFF2-40B4-BE49-F238E27FC236}">
                <a16:creationId xmlns:a16="http://schemas.microsoft.com/office/drawing/2014/main" id="{A95BFBCA-B7A8-804F-BDF1-1DA0DEBF52C8}"/>
              </a:ext>
            </a:extLst>
          </p:cNvPr>
          <p:cNvSpPr>
            <a:spLocks noGrp="1"/>
          </p:cNvSpPr>
          <p:nvPr>
            <p:ph/>
          </p:nvPr>
        </p:nvSpPr>
        <p:spPr>
          <a:xfrm>
            <a:off x="596097" y="1604721"/>
            <a:ext cx="8228880" cy="3395542"/>
          </a:xfrm>
        </p:spPr>
        <p:txBody>
          <a:bodyPr>
            <a:normAutofit/>
          </a:bodyPr>
          <a:lstStyle/>
          <a:p>
            <a:pPr marL="0" indent="0">
              <a:buNone/>
            </a:pPr>
            <a:r>
              <a:rPr lang="en-US" sz="2400" b="1" dirty="0"/>
              <a:t>Over the rest of the week we plan to:</a:t>
            </a:r>
          </a:p>
          <a:p>
            <a:pPr marL="0" indent="0">
              <a:buNone/>
            </a:pPr>
            <a:endParaRPr lang="en-US" sz="2400" b="1" dirty="0"/>
          </a:p>
          <a:p>
            <a:pPr marL="342900" indent="-342900">
              <a:buFont typeface="Arial" panose="020B0604020202020204" pitchFamily="34" charset="0"/>
              <a:buChar char="•"/>
            </a:pPr>
            <a:r>
              <a:rPr lang="en-US" sz="2400" dirty="0">
                <a:latin typeface="+mn-lt"/>
                <a:ea typeface="+mn-ea"/>
                <a:cs typeface="+mn-cs"/>
              </a:rPr>
              <a:t>Complete debugging of the local planner</a:t>
            </a:r>
          </a:p>
          <a:p>
            <a:pPr marL="342900" indent="-342900">
              <a:buFont typeface="Arial" panose="020B0604020202020204" pitchFamily="34" charset="0"/>
              <a:buChar char="•"/>
            </a:pPr>
            <a:r>
              <a:rPr lang="en-US" sz="2400" dirty="0">
                <a:latin typeface="+mn-lt"/>
                <a:ea typeface="+mn-ea"/>
                <a:cs typeface="+mn-cs"/>
              </a:rPr>
              <a:t>Add randomized environmental obstacles</a:t>
            </a:r>
          </a:p>
          <a:p>
            <a:r>
              <a:rPr lang="en-US" sz="2400" dirty="0">
                <a:latin typeface="+mn-lt"/>
                <a:ea typeface="+mn-ea"/>
                <a:cs typeface="+mn-cs"/>
              </a:rPr>
              <a:t>          -To the visual environment </a:t>
            </a:r>
          </a:p>
          <a:p>
            <a:r>
              <a:rPr lang="en-US" sz="2400" dirty="0">
                <a:latin typeface="+mn-lt"/>
                <a:ea typeface="+mn-ea"/>
                <a:cs typeface="+mn-cs"/>
              </a:rPr>
              <a:t>          -as well as the collision environment</a:t>
            </a:r>
          </a:p>
          <a:p>
            <a:pPr marL="342900" indent="-342900">
              <a:buFont typeface="Arial" panose="020B0604020202020204" pitchFamily="34" charset="0"/>
              <a:buChar char="•"/>
            </a:pPr>
            <a:r>
              <a:rPr lang="en-US" sz="2400" dirty="0">
                <a:latin typeface="+mn-lt"/>
                <a:ea typeface="+mn-ea"/>
                <a:cs typeface="+mn-cs"/>
              </a:rPr>
              <a:t>Generate moving obstacles (cars)</a:t>
            </a:r>
          </a:p>
          <a:p>
            <a:pPr marL="342900" lvl="1" indent="-342900">
              <a:buFont typeface="Arial" panose="020B0604020202020204" pitchFamily="34" charset="0"/>
              <a:buChar char="•"/>
            </a:pPr>
            <a:endParaRPr lang="en-US" sz="2400" dirty="0"/>
          </a:p>
          <a:p>
            <a:pPr marL="342900" lvl="2"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725622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WPI_2012White</Template>
  <TotalTime>383</TotalTime>
  <Words>643</Words>
  <Application>Microsoft Macintosh PowerPoint</Application>
  <PresentationFormat>On-screen Show (4:3)</PresentationFormat>
  <Paragraphs>81</Paragraphs>
  <Slides>9</Slides>
  <Notes>3</Notes>
  <HiddenSlides>0</HiddenSlides>
  <MMClips>2</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9</vt:i4>
      </vt:variant>
    </vt:vector>
  </HeadingPairs>
  <TitlesOfParts>
    <vt:vector size="18" baseType="lpstr">
      <vt:lpstr>Arial</vt:lpstr>
      <vt:lpstr>DejaVu Sans</vt:lpstr>
      <vt:lpstr>Symbol</vt:lpstr>
      <vt:lpstr>Times New Roman</vt:lpstr>
      <vt:lpstr>Verdana</vt:lpstr>
      <vt:lpstr>Wingdings</vt:lpstr>
      <vt:lpstr>Office Theme</vt:lpstr>
      <vt:lpstr>Office Theme</vt:lpstr>
      <vt:lpstr>Office Theme</vt:lpstr>
      <vt:lpstr>Autonomous Operation for Last-Mile Delivery on Suburban Sidewalk</vt:lpstr>
      <vt:lpstr>A Couple of Changes</vt:lpstr>
      <vt:lpstr>Goals</vt:lpstr>
      <vt:lpstr>Our Environment</vt:lpstr>
      <vt:lpstr>Our Hero</vt:lpstr>
      <vt:lpstr>Approach</vt:lpstr>
      <vt:lpstr>Approach-2</vt:lpstr>
      <vt:lpstr>Results</vt:lpstr>
      <vt:lpstr>More Exploration</vt:lpstr>
    </vt:vector>
  </TitlesOfParts>
  <Company>CCC</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subject/>
  <dc:creator>Choi, Yejee</dc:creator>
  <dc:description/>
  <cp:lastModifiedBy>Robert DeMont</cp:lastModifiedBy>
  <cp:revision>34</cp:revision>
  <dcterms:created xsi:type="dcterms:W3CDTF">2016-10-10T17:55:03Z</dcterms:created>
  <dcterms:modified xsi:type="dcterms:W3CDTF">2022-04-25T00:28:57Z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6</vt:i4>
  </property>
  <property fmtid="{D5CDD505-2E9C-101B-9397-08002B2CF9AE}" pid="3" name="PresentationFormat">
    <vt:lpwstr>On-screen Show (4:3)</vt:lpwstr>
  </property>
  <property fmtid="{D5CDD505-2E9C-101B-9397-08002B2CF9AE}" pid="4" name="Slides">
    <vt:i4>6</vt:i4>
  </property>
</Properties>
</file>